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notesMasterIdLst>
    <p:notesMasterId r:id="rId50"/>
  </p:notesMasterIdLst>
  <p:handoutMasterIdLst>
    <p:handoutMasterId r:id="rId51"/>
  </p:handoutMasterIdLst>
  <p:sldIdLst>
    <p:sldId id="304" r:id="rId3"/>
    <p:sldId id="336" r:id="rId4"/>
    <p:sldId id="306" r:id="rId5"/>
    <p:sldId id="321" r:id="rId6"/>
    <p:sldId id="305" r:id="rId7"/>
    <p:sldId id="309" r:id="rId8"/>
    <p:sldId id="307" r:id="rId9"/>
    <p:sldId id="332" r:id="rId10"/>
    <p:sldId id="308" r:id="rId11"/>
    <p:sldId id="322" r:id="rId12"/>
    <p:sldId id="339" r:id="rId13"/>
    <p:sldId id="340" r:id="rId14"/>
    <p:sldId id="310" r:id="rId15"/>
    <p:sldId id="311" r:id="rId16"/>
    <p:sldId id="312" r:id="rId17"/>
    <p:sldId id="333" r:id="rId18"/>
    <p:sldId id="313" r:id="rId19"/>
    <p:sldId id="318" r:id="rId20"/>
    <p:sldId id="334" r:id="rId21"/>
    <p:sldId id="323" r:id="rId22"/>
    <p:sldId id="314" r:id="rId23"/>
    <p:sldId id="316" r:id="rId24"/>
    <p:sldId id="320" r:id="rId25"/>
    <p:sldId id="324" r:id="rId26"/>
    <p:sldId id="335" r:id="rId27"/>
    <p:sldId id="325" r:id="rId28"/>
    <p:sldId id="319" r:id="rId29"/>
    <p:sldId id="331" r:id="rId30"/>
    <p:sldId id="315" r:id="rId31"/>
    <p:sldId id="317" r:id="rId32"/>
    <p:sldId id="349" r:id="rId33"/>
    <p:sldId id="326" r:id="rId34"/>
    <p:sldId id="327" r:id="rId35"/>
    <p:sldId id="337" r:id="rId36"/>
    <p:sldId id="341" r:id="rId37"/>
    <p:sldId id="342" r:id="rId38"/>
    <p:sldId id="328" r:id="rId39"/>
    <p:sldId id="329" r:id="rId40"/>
    <p:sldId id="330" r:id="rId41"/>
    <p:sldId id="344" r:id="rId42"/>
    <p:sldId id="346" r:id="rId43"/>
    <p:sldId id="345" r:id="rId44"/>
    <p:sldId id="347" r:id="rId45"/>
    <p:sldId id="343" r:id="rId46"/>
    <p:sldId id="348" r:id="rId47"/>
    <p:sldId id="351" r:id="rId48"/>
    <p:sldId id="350" r:id="rId49"/>
  </p:sldIdLst>
  <p:sldSz cx="9144000" cy="6858000" type="screen4x3"/>
  <p:notesSz cx="7023100" cy="93091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32" userDrawn="1">
          <p15:clr>
            <a:srgbClr val="A4A3A4"/>
          </p15:clr>
        </p15:guide>
        <p15:guide id="2" pos="2212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9CC"/>
    <a:srgbClr val="00FFFF"/>
    <a:srgbClr val="FF33CC"/>
    <a:srgbClr val="366E94"/>
    <a:srgbClr val="EC5D24"/>
    <a:srgbClr val="CFBD73"/>
    <a:srgbClr val="CC9900"/>
    <a:srgbClr val="4184B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 autoAdjust="0"/>
    <p:restoredTop sz="96023" autoAdjust="0"/>
  </p:normalViewPr>
  <p:slideViewPr>
    <p:cSldViewPr snapToGrid="0" snapToObjects="1">
      <p:cViewPr varScale="1">
        <p:scale>
          <a:sx n="128" d="100"/>
          <a:sy n="128" d="100"/>
        </p:scale>
        <p:origin x="1704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napToObjects="1">
      <p:cViewPr varScale="1">
        <p:scale>
          <a:sx n="87" d="100"/>
          <a:sy n="87" d="100"/>
        </p:scale>
        <p:origin x="-3780" y="-78"/>
      </p:cViewPr>
      <p:guideLst>
        <p:guide orient="horz" pos="2932"/>
        <p:guide pos="2212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viewProps" Target="viewProp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8" Type="http://schemas.openxmlformats.org/officeDocument/2006/relationships/slide" Target="slides/slide6.xml"/><Relationship Id="rId51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238" cy="465138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8275" y="0"/>
            <a:ext cx="3043238" cy="465138"/>
          </a:xfrm>
          <a:prstGeom prst="rect">
            <a:avLst/>
          </a:prstGeom>
        </p:spPr>
        <p:txBody>
          <a:bodyPr vert="horz" wrap="square" lIns="93324" tIns="46662" rIns="93324" bIns="46662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601E2797-C407-48DB-986B-CBD7D708B656}" type="datetime1">
              <a:rPr lang="en-US" altLang="en-US"/>
              <a:pPr>
                <a:defRPr/>
              </a:pPr>
              <a:t>9/12/19</a:t>
            </a:fld>
            <a:endParaRPr lang="en-US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42375"/>
            <a:ext cx="3043238" cy="465138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8275" y="8842375"/>
            <a:ext cx="3043238" cy="465138"/>
          </a:xfrm>
          <a:prstGeom prst="rect">
            <a:avLst/>
          </a:prstGeom>
        </p:spPr>
        <p:txBody>
          <a:bodyPr vert="horz" wrap="square" lIns="93324" tIns="46662" rIns="93324" bIns="46662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E5A14CA6-2E34-485B-8270-1DEF062ED696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8322289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238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8275" y="0"/>
            <a:ext cx="3043238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46D9FA9C-F9C0-4C23-8344-1C5775064471}" type="datetimeFigureOut">
              <a:rPr lang="en-CA"/>
              <a:pPr>
                <a:defRPr/>
              </a:pPr>
              <a:t>2019-09-12</a:t>
            </a:fld>
            <a:endParaRPr lang="en-CA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4275" y="698500"/>
            <a:ext cx="4654550" cy="34909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CA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6" y="4421188"/>
            <a:ext cx="5619750" cy="41894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CA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42375"/>
            <a:ext cx="3043238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8275" y="8842375"/>
            <a:ext cx="3043238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773443B0-FAFB-4B00-8FA5-7F8D8CFCF960}" type="slidenum">
              <a:rPr lang="en-CA"/>
              <a:pPr>
                <a:defRPr/>
              </a:pPr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04757853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10244" name="Slide Number Placehold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defRPr/>
            </a:pPr>
            <a:fld id="{C7A5997C-1520-4051-B12F-EFAB57AB049B}" type="slidenum">
              <a:rPr lang="en-CA" altLang="en-US" smtClean="0">
                <a:latin typeface="Arial" pitchFamily="34" charset="0"/>
                <a:ea typeface="MS PGothic" pitchFamily="34" charset="-128"/>
              </a:rPr>
              <a:pPr eaLnBrk="1" hangingPunct="1">
                <a:spcBef>
                  <a:spcPct val="0"/>
                </a:spcBef>
                <a:defRPr/>
              </a:pPr>
              <a:t>1</a:t>
            </a:fld>
            <a:endParaRPr lang="en-CA" altLang="en-US">
              <a:latin typeface="Arial" pitchFamily="34" charset="0"/>
              <a:ea typeface="MS PGothic" pitchFamily="34" charset="-128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10244" name="Slide Number Placehold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defRPr/>
            </a:pPr>
            <a:fld id="{C7A5997C-1520-4051-B12F-EFAB57AB049B}" type="slidenum">
              <a:rPr lang="en-CA" altLang="en-US" smtClean="0">
                <a:latin typeface="Arial" pitchFamily="34" charset="0"/>
                <a:ea typeface="MS PGothic" pitchFamily="34" charset="-128"/>
              </a:rPr>
              <a:pPr eaLnBrk="1" hangingPunct="1">
                <a:spcBef>
                  <a:spcPct val="0"/>
                </a:spcBef>
                <a:defRPr/>
              </a:pPr>
              <a:t>5</a:t>
            </a:fld>
            <a:endParaRPr lang="en-CA" altLang="en-US">
              <a:latin typeface="Arial" pitchFamily="34" charset="0"/>
              <a:ea typeface="MS PGothic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834947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Fundamentally, everything in UNIX operates on text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73443B0-FAFB-4B00-8FA5-7F8D8CFCF960}" type="slidenum">
              <a:rPr lang="en-CA" smtClean="0"/>
              <a:pPr>
                <a:defRPr/>
              </a:pPr>
              <a:t>14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2589120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Pipes are what give UNIX systems it’s power. The possibilities are only limited by the user’s creativity and knowledge of available commands.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73443B0-FAFB-4B00-8FA5-7F8D8CFCF960}" type="slidenum">
              <a:rPr lang="en-CA" smtClean="0"/>
              <a:pPr>
                <a:defRPr/>
              </a:pPr>
              <a:t>16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4126795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73443B0-FAFB-4B00-8FA5-7F8D8CFCF960}" type="slidenum">
              <a:rPr lang="en-CA" smtClean="0"/>
              <a:pPr>
                <a:defRPr/>
              </a:pPr>
              <a:t>18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3032234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Interpreted -&gt; not compiled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73443B0-FAFB-4B00-8FA5-7F8D8CFCF960}" type="slidenum">
              <a:rPr lang="en-CA" smtClean="0"/>
              <a:pPr>
                <a:defRPr/>
              </a:pPr>
              <a:t>34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777108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CA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CA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E52893-8D69-4CB3-AF70-9839407BDB63}" type="datetime1">
              <a:rPr lang="en-US" altLang="en-US"/>
              <a:pPr>
                <a:defRPr/>
              </a:pPr>
              <a:t>9/12/19</a:t>
            </a:fld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CA"/>
              <a:t>AgriDoc#: 101842697 Updated: December 18, 2015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D6A00D-FAAB-400F-9B7A-9F4502CCC500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7089709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CA"/>
              <a:t>Click to edit Master text styles</a:t>
            </a:r>
          </a:p>
          <a:p>
            <a:pPr lvl="1"/>
            <a:r>
              <a:rPr lang="fr-CA"/>
              <a:t>Second level</a:t>
            </a:r>
          </a:p>
          <a:p>
            <a:pPr lvl="2"/>
            <a:r>
              <a:rPr lang="fr-CA"/>
              <a:t>Third level</a:t>
            </a:r>
          </a:p>
          <a:p>
            <a:pPr lvl="3"/>
            <a:r>
              <a:rPr lang="fr-CA"/>
              <a:t>Fourth level</a:t>
            </a:r>
          </a:p>
          <a:p>
            <a:pPr lvl="4"/>
            <a:r>
              <a:rPr lang="fr-CA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13EA70-81B1-49DC-8843-78A2013F9693}" type="datetime1">
              <a:rPr lang="en-US" altLang="en-US"/>
              <a:pPr>
                <a:defRPr/>
              </a:pPr>
              <a:t>9/12/19</a:t>
            </a:fld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CA"/>
              <a:t>AgriDoc#: 101842697 Updated: December 18, 2015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0BB507-DC97-4D08-A64B-DAF7E66C8E0A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9091396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CA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CA"/>
              <a:t>Click to edit Master text styles</a:t>
            </a:r>
          </a:p>
          <a:p>
            <a:pPr lvl="1"/>
            <a:r>
              <a:rPr lang="fr-CA"/>
              <a:t>Second level</a:t>
            </a:r>
          </a:p>
          <a:p>
            <a:pPr lvl="2"/>
            <a:r>
              <a:rPr lang="fr-CA"/>
              <a:t>Third level</a:t>
            </a:r>
          </a:p>
          <a:p>
            <a:pPr lvl="3"/>
            <a:r>
              <a:rPr lang="fr-CA"/>
              <a:t>Fourth level</a:t>
            </a:r>
          </a:p>
          <a:p>
            <a:pPr lvl="4"/>
            <a:r>
              <a:rPr lang="fr-CA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F01FE4-2A99-4B24-8EC8-21D3AD10CF3C}" type="datetime1">
              <a:rPr lang="en-US" altLang="en-US"/>
              <a:pPr>
                <a:defRPr/>
              </a:pPr>
              <a:t>9/12/19</a:t>
            </a:fld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CA"/>
              <a:t>AgriDoc#: 101842697 Updated: December 18, 2015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33CBB34-93E3-4167-B3C0-3D57E7EA3FE1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7640415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CA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CA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7CD245-4691-4F96-9160-17DFC4CCAD7B}" type="datetime1">
              <a:rPr lang="en-US" altLang="en-US"/>
              <a:pPr>
                <a:defRPr/>
              </a:pPr>
              <a:t>9/12/19</a:t>
            </a:fld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CA"/>
              <a:t>AgriDoc#: 101842697 Updated: December 18, 2015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74AAB98-5484-4402-B1D8-22B43F0F195A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3984007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CA"/>
              <a:t>Click to edit Master text styles</a:t>
            </a:r>
          </a:p>
          <a:p>
            <a:pPr lvl="1"/>
            <a:r>
              <a:rPr lang="fr-CA"/>
              <a:t>Second level</a:t>
            </a:r>
          </a:p>
          <a:p>
            <a:pPr lvl="2"/>
            <a:r>
              <a:rPr lang="fr-CA"/>
              <a:t>Third level</a:t>
            </a:r>
          </a:p>
          <a:p>
            <a:pPr lvl="3"/>
            <a:r>
              <a:rPr lang="fr-CA"/>
              <a:t>Fourth level</a:t>
            </a:r>
          </a:p>
          <a:p>
            <a:pPr lvl="4"/>
            <a:r>
              <a:rPr lang="fr-CA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630847A-7C09-4696-9869-6E7A089C4492}" type="datetime1">
              <a:rPr lang="en-US" altLang="en-US"/>
              <a:pPr>
                <a:defRPr/>
              </a:pPr>
              <a:t>9/12/19</a:t>
            </a:fld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CA"/>
              <a:t>AgriDoc#: 101842697 Updated: December 18, 2015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7F324C-31B0-40E2-B4E1-1CD1D7AFEE06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1192267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CA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CA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4D5560A-8F89-4D6B-8085-8E6BF985F5D4}" type="datetime1">
              <a:rPr lang="en-US" altLang="en-US"/>
              <a:pPr>
                <a:defRPr/>
              </a:pPr>
              <a:t>9/12/19</a:t>
            </a:fld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CA"/>
              <a:t>AgriDoc#: 101842697 Updated: December 18, 2015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537BD3C-F6F1-453C-ACC0-EDC681A7C470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8390038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CA"/>
              <a:t>Click to edit Master text styles</a:t>
            </a:r>
          </a:p>
          <a:p>
            <a:pPr lvl="1"/>
            <a:r>
              <a:rPr lang="fr-CA"/>
              <a:t>Second level</a:t>
            </a:r>
          </a:p>
          <a:p>
            <a:pPr lvl="2"/>
            <a:r>
              <a:rPr lang="fr-CA"/>
              <a:t>Third level</a:t>
            </a:r>
          </a:p>
          <a:p>
            <a:pPr lvl="3"/>
            <a:r>
              <a:rPr lang="fr-CA"/>
              <a:t>Fourth level</a:t>
            </a:r>
          </a:p>
          <a:p>
            <a:pPr lvl="4"/>
            <a:r>
              <a:rPr lang="fr-CA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CA"/>
              <a:t>Click to edit Master text styles</a:t>
            </a:r>
          </a:p>
          <a:p>
            <a:pPr lvl="1"/>
            <a:r>
              <a:rPr lang="fr-CA"/>
              <a:t>Second level</a:t>
            </a:r>
          </a:p>
          <a:p>
            <a:pPr lvl="2"/>
            <a:r>
              <a:rPr lang="fr-CA"/>
              <a:t>Third level</a:t>
            </a:r>
          </a:p>
          <a:p>
            <a:pPr lvl="3"/>
            <a:r>
              <a:rPr lang="fr-CA"/>
              <a:t>Fourth level</a:t>
            </a:r>
          </a:p>
          <a:p>
            <a:pPr lvl="4"/>
            <a:r>
              <a:rPr lang="fr-CA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D15CD77-DB70-403E-BA0E-B15956256FBB}" type="datetime1">
              <a:rPr lang="en-US" altLang="en-US"/>
              <a:pPr>
                <a:defRPr/>
              </a:pPr>
              <a:t>9/12/19</a:t>
            </a:fld>
            <a:endParaRPr lang="en-US" alt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CA"/>
              <a:t>AgriDoc#: 101842697 Updated: December 18, 2015</a:t>
            </a: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FCEE75-1D91-42DB-9B56-6A51663CC092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7025994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CA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CA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CA"/>
              <a:t>Click to edit Master text styles</a:t>
            </a:r>
          </a:p>
          <a:p>
            <a:pPr lvl="1"/>
            <a:r>
              <a:rPr lang="fr-CA"/>
              <a:t>Second level</a:t>
            </a:r>
          </a:p>
          <a:p>
            <a:pPr lvl="2"/>
            <a:r>
              <a:rPr lang="fr-CA"/>
              <a:t>Third level</a:t>
            </a:r>
          </a:p>
          <a:p>
            <a:pPr lvl="3"/>
            <a:r>
              <a:rPr lang="fr-CA"/>
              <a:t>Fourth level</a:t>
            </a:r>
          </a:p>
          <a:p>
            <a:pPr lvl="4"/>
            <a:r>
              <a:rPr lang="fr-CA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CA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CA"/>
              <a:t>Click to edit Master text styles</a:t>
            </a:r>
          </a:p>
          <a:p>
            <a:pPr lvl="1"/>
            <a:r>
              <a:rPr lang="fr-CA"/>
              <a:t>Second level</a:t>
            </a:r>
          </a:p>
          <a:p>
            <a:pPr lvl="2"/>
            <a:r>
              <a:rPr lang="fr-CA"/>
              <a:t>Third level</a:t>
            </a:r>
          </a:p>
          <a:p>
            <a:pPr lvl="3"/>
            <a:r>
              <a:rPr lang="fr-CA"/>
              <a:t>Fourth level</a:t>
            </a:r>
          </a:p>
          <a:p>
            <a:pPr lvl="4"/>
            <a:r>
              <a:rPr lang="fr-CA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73B95FD-2579-4D0F-9B06-84EA43EFE673}" type="datetime1">
              <a:rPr lang="en-US" altLang="en-US"/>
              <a:pPr>
                <a:defRPr/>
              </a:pPr>
              <a:t>9/12/19</a:t>
            </a:fld>
            <a:endParaRPr lang="en-US" alt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CA"/>
              <a:t>AgriDoc#: 101842697 Updated: December 18, 2015</a:t>
            </a: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BFC0E2D-4C2A-4DC9-BB75-73C0C90537DF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23760099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6C3B961-DDCA-46DE-B3F7-AEDE5FFCDBA0}" type="datetime1">
              <a:rPr lang="en-US" altLang="en-US"/>
              <a:pPr>
                <a:defRPr/>
              </a:pPr>
              <a:t>9/12/19</a:t>
            </a:fld>
            <a:endParaRPr lang="en-US" alt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CA"/>
              <a:t>AgriDoc#: 101842697 Updated: December 18, 2015</a:t>
            </a: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2ED2F4-35A7-4C1F-85C2-EB2E67DF6701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41621805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952F8F3-02A3-4DA2-93CA-D0A378E1DD86}" type="datetime1">
              <a:rPr lang="en-US" altLang="en-US"/>
              <a:pPr>
                <a:defRPr/>
              </a:pPr>
              <a:t>9/12/19</a:t>
            </a:fld>
            <a:endParaRPr lang="en-US" altLang="en-US" dirty="0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CA"/>
              <a:t>AgriDoc#: 101842697 Updated: December 18, 2015</a:t>
            </a: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7AE378-EF14-4B5C-B7E6-D9DE622E6D79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11546474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CA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CA"/>
              <a:t>Click to edit Master text styles</a:t>
            </a:r>
          </a:p>
          <a:p>
            <a:pPr lvl="1"/>
            <a:r>
              <a:rPr lang="fr-CA"/>
              <a:t>Second level</a:t>
            </a:r>
          </a:p>
          <a:p>
            <a:pPr lvl="2"/>
            <a:r>
              <a:rPr lang="fr-CA"/>
              <a:t>Third level</a:t>
            </a:r>
          </a:p>
          <a:p>
            <a:pPr lvl="3"/>
            <a:r>
              <a:rPr lang="fr-CA"/>
              <a:t>Fourth level</a:t>
            </a:r>
          </a:p>
          <a:p>
            <a:pPr lvl="4"/>
            <a:r>
              <a:rPr lang="fr-CA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CA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6021703-A7EB-40D8-BF6D-18A668AE36E7}" type="datetime1">
              <a:rPr lang="en-US" altLang="en-US"/>
              <a:pPr>
                <a:defRPr/>
              </a:pPr>
              <a:t>9/12/19</a:t>
            </a:fld>
            <a:endParaRPr lang="en-US" alt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CA"/>
              <a:t>AgriDoc#: 101842697 Updated: December 18, 2015</a:t>
            </a: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7378BFA-A6FF-4698-B00F-AE6597A5243E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2939592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CA"/>
              <a:t>Click to edit Master text styles</a:t>
            </a:r>
          </a:p>
          <a:p>
            <a:pPr lvl="1"/>
            <a:r>
              <a:rPr lang="fr-CA"/>
              <a:t>Second level</a:t>
            </a:r>
          </a:p>
          <a:p>
            <a:pPr lvl="2"/>
            <a:r>
              <a:rPr lang="fr-CA"/>
              <a:t>Third level</a:t>
            </a:r>
          </a:p>
          <a:p>
            <a:pPr lvl="3"/>
            <a:r>
              <a:rPr lang="fr-CA"/>
              <a:t>Fourth level</a:t>
            </a:r>
          </a:p>
          <a:p>
            <a:pPr lvl="4"/>
            <a:r>
              <a:rPr lang="fr-CA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6AE3281-789A-4BCF-8EA2-097269407D3B}" type="datetime1">
              <a:rPr lang="en-US" altLang="en-US"/>
              <a:pPr>
                <a:defRPr/>
              </a:pPr>
              <a:t>9/12/19</a:t>
            </a:fld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CA"/>
              <a:t>AgriDoc#: 101842697 Updated: December 18, 2015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A33393-F5F8-45F7-A391-2A719D3D6973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92538365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CA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CA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D9D522E-123F-458A-8502-71B22B49833F}" type="datetime1">
              <a:rPr lang="en-US" altLang="en-US"/>
              <a:pPr>
                <a:defRPr/>
              </a:pPr>
              <a:t>9/12/19</a:t>
            </a:fld>
            <a:endParaRPr lang="en-US" alt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CA"/>
              <a:t>AgriDoc#: 101842697 Updated: December 18, 2015</a:t>
            </a: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0292CF7-C212-4702-BACC-CC2C75FDADDD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78193191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CA"/>
              <a:t>Click to edit Master text styles</a:t>
            </a:r>
          </a:p>
          <a:p>
            <a:pPr lvl="1"/>
            <a:r>
              <a:rPr lang="fr-CA"/>
              <a:t>Second level</a:t>
            </a:r>
          </a:p>
          <a:p>
            <a:pPr lvl="2"/>
            <a:r>
              <a:rPr lang="fr-CA"/>
              <a:t>Third level</a:t>
            </a:r>
          </a:p>
          <a:p>
            <a:pPr lvl="3"/>
            <a:r>
              <a:rPr lang="fr-CA"/>
              <a:t>Fourth level</a:t>
            </a:r>
          </a:p>
          <a:p>
            <a:pPr lvl="4"/>
            <a:r>
              <a:rPr lang="fr-CA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A836E7-44BD-4D57-BA6E-F3CCA525C0D2}" type="datetime1">
              <a:rPr lang="en-US" altLang="en-US"/>
              <a:pPr>
                <a:defRPr/>
              </a:pPr>
              <a:t>9/12/19</a:t>
            </a:fld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CA"/>
              <a:t>AgriDoc#: 101842697 Updated: December 18, 2015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08F442E-88EE-4B1D-B98C-7076FC7C963B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02681039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CA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CA"/>
              <a:t>Click to edit Master text styles</a:t>
            </a:r>
          </a:p>
          <a:p>
            <a:pPr lvl="1"/>
            <a:r>
              <a:rPr lang="fr-CA"/>
              <a:t>Second level</a:t>
            </a:r>
          </a:p>
          <a:p>
            <a:pPr lvl="2"/>
            <a:r>
              <a:rPr lang="fr-CA"/>
              <a:t>Third level</a:t>
            </a:r>
          </a:p>
          <a:p>
            <a:pPr lvl="3"/>
            <a:r>
              <a:rPr lang="fr-CA"/>
              <a:t>Fourth level</a:t>
            </a:r>
          </a:p>
          <a:p>
            <a:pPr lvl="4"/>
            <a:r>
              <a:rPr lang="fr-CA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253FCD-92EC-4467-9CC9-F707A4F1ED28}" type="datetime1">
              <a:rPr lang="en-US" altLang="en-US"/>
              <a:pPr>
                <a:defRPr/>
              </a:pPr>
              <a:t>9/12/19</a:t>
            </a:fld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CA"/>
              <a:t>AgriDoc#: 101842697 Updated: December 18, 2015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E6CE0F-D32F-4F6A-8138-C75357D559FF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44768502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D7375DE-1A92-4C9E-B113-053E9E43DF36}" type="datetime1">
              <a:rPr lang="en-US" altLang="en-US"/>
              <a:pPr>
                <a:defRPr/>
              </a:pPr>
              <a:t>9/12/19</a:t>
            </a:fld>
            <a:endParaRPr lang="en-US" alt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CA"/>
              <a:t>AgriDoc#: 101842697 Updated: December 18, 2015</a:t>
            </a: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1015E2-6E97-4D2D-BFBB-33F24D73D5C7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7149706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CA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CA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DE00949-8609-4D43-BD41-976BD782039A}" type="datetime1">
              <a:rPr lang="en-US" altLang="en-US"/>
              <a:pPr>
                <a:defRPr/>
              </a:pPr>
              <a:t>9/12/19</a:t>
            </a:fld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CA"/>
              <a:t>AgriDoc#: 101842697 Updated: December 18, 2015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B5D8A8F-1830-48FA-88C9-7F74DEBF21DB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1636707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05890"/>
            <a:ext cx="4038600" cy="478917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CA"/>
              <a:t>Click to edit Master text styles</a:t>
            </a:r>
          </a:p>
          <a:p>
            <a:pPr lvl="1"/>
            <a:r>
              <a:rPr lang="fr-CA"/>
              <a:t>Second level</a:t>
            </a:r>
          </a:p>
          <a:p>
            <a:pPr lvl="2"/>
            <a:r>
              <a:rPr lang="fr-CA"/>
              <a:t>Third level</a:t>
            </a:r>
          </a:p>
          <a:p>
            <a:pPr lvl="3"/>
            <a:r>
              <a:rPr lang="fr-CA"/>
              <a:t>Fourth level</a:t>
            </a:r>
          </a:p>
          <a:p>
            <a:pPr lvl="4"/>
            <a:r>
              <a:rPr lang="fr-CA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05890"/>
            <a:ext cx="4038600" cy="478917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CA"/>
              <a:t>Click to edit Master text styles</a:t>
            </a:r>
          </a:p>
          <a:p>
            <a:pPr lvl="1"/>
            <a:r>
              <a:rPr lang="fr-CA"/>
              <a:t>Second level</a:t>
            </a:r>
          </a:p>
          <a:p>
            <a:pPr lvl="2"/>
            <a:r>
              <a:rPr lang="fr-CA"/>
              <a:t>Third level</a:t>
            </a:r>
          </a:p>
          <a:p>
            <a:pPr lvl="3"/>
            <a:r>
              <a:rPr lang="fr-CA"/>
              <a:t>Fourth level</a:t>
            </a:r>
          </a:p>
          <a:p>
            <a:pPr lvl="4"/>
            <a:r>
              <a:rPr lang="fr-CA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44CB3F-A7C2-4D56-B48B-8546B470125F}" type="datetime1">
              <a:rPr lang="en-US" altLang="en-US"/>
              <a:pPr>
                <a:defRPr/>
              </a:pPr>
              <a:t>9/12/19</a:t>
            </a:fld>
            <a:endParaRPr lang="en-US" alt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CA"/>
              <a:t>AgriDoc#: 101842697 Updated: December 18, 2015</a:t>
            </a: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03C17E2-FE20-4A53-829D-86648B27AE28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3240991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CA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CA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CA"/>
              <a:t>Click to edit Master text styles</a:t>
            </a:r>
          </a:p>
          <a:p>
            <a:pPr lvl="1"/>
            <a:r>
              <a:rPr lang="fr-CA"/>
              <a:t>Second level</a:t>
            </a:r>
          </a:p>
          <a:p>
            <a:pPr lvl="2"/>
            <a:r>
              <a:rPr lang="fr-CA"/>
              <a:t>Third level</a:t>
            </a:r>
          </a:p>
          <a:p>
            <a:pPr lvl="3"/>
            <a:r>
              <a:rPr lang="fr-CA"/>
              <a:t>Fourth level</a:t>
            </a:r>
          </a:p>
          <a:p>
            <a:pPr lvl="4"/>
            <a:r>
              <a:rPr lang="fr-CA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CA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CA"/>
              <a:t>Click to edit Master text styles</a:t>
            </a:r>
          </a:p>
          <a:p>
            <a:pPr lvl="1"/>
            <a:r>
              <a:rPr lang="fr-CA"/>
              <a:t>Second level</a:t>
            </a:r>
          </a:p>
          <a:p>
            <a:pPr lvl="2"/>
            <a:r>
              <a:rPr lang="fr-CA"/>
              <a:t>Third level</a:t>
            </a:r>
          </a:p>
          <a:p>
            <a:pPr lvl="3"/>
            <a:r>
              <a:rPr lang="fr-CA"/>
              <a:t>Fourth level</a:t>
            </a:r>
          </a:p>
          <a:p>
            <a:pPr lvl="4"/>
            <a:r>
              <a:rPr lang="fr-CA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017870F-F263-4411-877F-1E052E0442BB}" type="datetime1">
              <a:rPr lang="en-US" altLang="en-US"/>
              <a:pPr>
                <a:defRPr/>
              </a:pPr>
              <a:t>9/12/19</a:t>
            </a:fld>
            <a:endParaRPr lang="en-US" alt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CA"/>
              <a:t>AgriDoc#: 101842697 Updated: December 18, 2015</a:t>
            </a: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7D8280D-5DB6-41DF-B5CA-03E4E51158C1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4287069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BAD0EA8-1878-459C-9551-B09F20030FC8}" type="datetime1">
              <a:rPr lang="en-US" altLang="en-US"/>
              <a:pPr>
                <a:defRPr/>
              </a:pPr>
              <a:t>9/12/19</a:t>
            </a:fld>
            <a:endParaRPr lang="en-US" alt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CA"/>
              <a:t>AgriDoc#: 101842697 Updated: December 18, 2015</a:t>
            </a: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7D7D638-8FFA-4E15-86A4-A9F066E97D0B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353199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BF6DDC-57A8-4D47-9E6D-90D75EC26945}" type="datetime1">
              <a:rPr lang="en-US" altLang="en-US"/>
              <a:pPr>
                <a:defRPr/>
              </a:pPr>
              <a:t>9/12/19</a:t>
            </a:fld>
            <a:endParaRPr lang="en-US" altLang="en-US" dirty="0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CA"/>
              <a:t>AgriDoc#: 101842697 Updated: December 18, 2015</a:t>
            </a: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205EF4D-61F4-4C3E-942E-707C4A42ECA4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5941513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CA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CA"/>
              <a:t>Click to edit Master text styles</a:t>
            </a:r>
          </a:p>
          <a:p>
            <a:pPr lvl="1"/>
            <a:r>
              <a:rPr lang="fr-CA"/>
              <a:t>Second level</a:t>
            </a:r>
          </a:p>
          <a:p>
            <a:pPr lvl="2"/>
            <a:r>
              <a:rPr lang="fr-CA"/>
              <a:t>Third level</a:t>
            </a:r>
          </a:p>
          <a:p>
            <a:pPr lvl="3"/>
            <a:r>
              <a:rPr lang="fr-CA"/>
              <a:t>Fourth level</a:t>
            </a:r>
          </a:p>
          <a:p>
            <a:pPr lvl="4"/>
            <a:r>
              <a:rPr lang="fr-CA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CA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987D046-4FF8-4259-B1FB-BF6796BB114B}" type="datetime1">
              <a:rPr lang="en-US" altLang="en-US"/>
              <a:pPr>
                <a:defRPr/>
              </a:pPr>
              <a:t>9/12/19</a:t>
            </a:fld>
            <a:endParaRPr lang="en-US" alt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CA"/>
              <a:t>AgriDoc#: 101842697 Updated: December 18, 2015</a:t>
            </a: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640CE5-FB17-40D3-B8BE-3D0B14B0B3E4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3898326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CA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CA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02F785A-C92E-4D91-9E81-E69B079FEA5C}" type="datetime1">
              <a:rPr lang="en-US" altLang="en-US"/>
              <a:pPr>
                <a:defRPr/>
              </a:pPr>
              <a:t>9/12/19</a:t>
            </a:fld>
            <a:endParaRPr lang="en-US" alt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CA"/>
              <a:t>AgriDoc#: 101842697 Updated: December 18, 2015</a:t>
            </a: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BF180BA-583D-404B-B842-9A889E92453B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9974658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57800"/>
            <a:ext cx="9144000" cy="1600200"/>
          </a:xfrm>
          <a:prstGeom prst="rect">
            <a:avLst/>
          </a:prstGeom>
        </p:spPr>
      </p:pic>
      <p:sp>
        <p:nvSpPr>
          <p:cNvPr id="1027" name="Title Placeholder 1"/>
          <p:cNvSpPr>
            <a:spLocks noGrp="1"/>
          </p:cNvSpPr>
          <p:nvPr>
            <p:ph type="title"/>
          </p:nvPr>
        </p:nvSpPr>
        <p:spPr bwMode="auto">
          <a:xfrm>
            <a:off x="365760" y="126048"/>
            <a:ext cx="850392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CA" altLang="en-US" dirty="0"/>
              <a:t>Click to </a:t>
            </a:r>
            <a:r>
              <a:rPr lang="fr-CA" altLang="en-US" dirty="0" err="1"/>
              <a:t>edit</a:t>
            </a:r>
            <a:r>
              <a:rPr lang="fr-CA" altLang="en-US" dirty="0"/>
              <a:t> Master </a:t>
            </a:r>
            <a:r>
              <a:rPr lang="fr-CA" altLang="en-US" dirty="0" err="1"/>
              <a:t>title</a:t>
            </a:r>
            <a:r>
              <a:rPr lang="fr-CA" altLang="en-US" dirty="0"/>
              <a:t> style</a:t>
            </a:r>
            <a:endParaRPr lang="en-US" altLang="en-US" dirty="0"/>
          </a:p>
        </p:txBody>
      </p:sp>
      <p:sp>
        <p:nvSpPr>
          <p:cNvPr id="1028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291590"/>
            <a:ext cx="8229600" cy="47891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CA" altLang="en-US" dirty="0"/>
              <a:t>Click to </a:t>
            </a:r>
            <a:r>
              <a:rPr lang="fr-CA" altLang="en-US" dirty="0" err="1"/>
              <a:t>edit</a:t>
            </a:r>
            <a:r>
              <a:rPr lang="fr-CA" altLang="en-US" dirty="0"/>
              <a:t> Master </a:t>
            </a:r>
            <a:r>
              <a:rPr lang="fr-CA" altLang="en-US" dirty="0" err="1"/>
              <a:t>text</a:t>
            </a:r>
            <a:r>
              <a:rPr lang="fr-CA" altLang="en-US" dirty="0"/>
              <a:t> styles</a:t>
            </a:r>
          </a:p>
          <a:p>
            <a:pPr lvl="1"/>
            <a:r>
              <a:rPr lang="fr-CA" altLang="en-US" dirty="0"/>
              <a:t>Second </a:t>
            </a:r>
            <a:r>
              <a:rPr lang="fr-CA" altLang="en-US" dirty="0" err="1"/>
              <a:t>level</a:t>
            </a:r>
            <a:endParaRPr lang="fr-CA" altLang="en-US" dirty="0"/>
          </a:p>
          <a:p>
            <a:pPr lvl="2"/>
            <a:r>
              <a:rPr lang="fr-CA" altLang="en-US" dirty="0" err="1"/>
              <a:t>Third</a:t>
            </a:r>
            <a:r>
              <a:rPr lang="fr-CA" altLang="en-US" dirty="0"/>
              <a:t> </a:t>
            </a:r>
            <a:r>
              <a:rPr lang="fr-CA" altLang="en-US" dirty="0" err="1"/>
              <a:t>level</a:t>
            </a:r>
            <a:endParaRPr lang="fr-CA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  <a:latin typeface="Calibri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6CFE9C48-3416-492E-8B53-6E330E4F4534}" type="datetime1">
              <a:rPr lang="en-US" altLang="en-US"/>
              <a:pPr>
                <a:defRPr/>
              </a:pPr>
              <a:t>9/12/19</a:t>
            </a:fld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CA"/>
              <a:t>AgriDoc#: 101842697 Updated: December 18, 2015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Calibri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CACA6E9D-0C91-4510-AD95-BF9DAC22E3F4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4400" b="1" kern="1200">
          <a:solidFill>
            <a:srgbClr val="366E94"/>
          </a:solidFill>
          <a:latin typeface="Arial Narrow" panose="020B0606020202030204" pitchFamily="34" charset="0"/>
          <a:ea typeface="MS PGothic" pitchFamily="34" charset="-128"/>
          <a:cs typeface="Arial" panose="020B0604020202020204" pitchFamily="34" charset="0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-52"/>
          <a:ea typeface="MS PGothic" pitchFamily="34" charset="-128"/>
          <a:cs typeface="ＭＳ Ｐゴシック" charset="-128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-52"/>
          <a:ea typeface="MS PGothic" pitchFamily="34" charset="-128"/>
          <a:cs typeface="ＭＳ Ｐゴシック" charset="-128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-52"/>
          <a:ea typeface="MS PGothic" pitchFamily="34" charset="-128"/>
          <a:cs typeface="ＭＳ Ｐゴシック" charset="-128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-52"/>
          <a:ea typeface="MS PGothic" pitchFamily="34" charset="-128"/>
          <a:cs typeface="ＭＳ Ｐゴシック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-52"/>
          <a:ea typeface="ＭＳ Ｐゴシック" charset="-128"/>
          <a:cs typeface="ＭＳ Ｐゴシック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-52"/>
          <a:ea typeface="ＭＳ Ｐゴシック" charset="-128"/>
          <a:cs typeface="ＭＳ Ｐゴシック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-52"/>
          <a:ea typeface="ＭＳ Ｐゴシック" charset="-128"/>
          <a:cs typeface="ＭＳ Ｐゴシック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-52"/>
          <a:ea typeface="ＭＳ Ｐゴシック" charset="-128"/>
          <a:cs typeface="ＭＳ Ｐゴシック" charset="-128"/>
        </a:defRPr>
      </a:lvl9pPr>
    </p:titleStyle>
    <p:bodyStyle>
      <a:lvl1pPr marL="228600" indent="-228600" algn="l" defTabSz="457200" rtl="0" eaLnBrk="0" fontAlgn="base" hangingPunct="0">
        <a:lnSpc>
          <a:spcPct val="90000"/>
        </a:lnSpc>
        <a:spcBef>
          <a:spcPts val="800"/>
        </a:spcBef>
        <a:spcAft>
          <a:spcPct val="0"/>
        </a:spcAft>
        <a:buClr>
          <a:schemeClr val="accent6">
            <a:lumMod val="50000"/>
          </a:schemeClr>
        </a:buClr>
        <a:buFont typeface="Arial" pitchFamily="34" charset="0"/>
        <a:buChar char="•"/>
        <a:defRPr sz="3200" kern="1200">
          <a:solidFill>
            <a:schemeClr val="tx1"/>
          </a:solidFill>
          <a:latin typeface="Arial Narrow" panose="020B0606020202030204" pitchFamily="34" charset="0"/>
          <a:ea typeface="MS PGothic" pitchFamily="34" charset="-128"/>
          <a:cs typeface="Arial" panose="020B0604020202020204" pitchFamily="34" charset="0"/>
        </a:defRPr>
      </a:lvl1pPr>
      <a:lvl2pPr marL="742950" indent="-285750" algn="l" defTabSz="457200" rtl="0" eaLnBrk="0" fontAlgn="base" hangingPunct="0">
        <a:lnSpc>
          <a:spcPct val="90000"/>
        </a:lnSpc>
        <a:spcBef>
          <a:spcPts val="800"/>
        </a:spcBef>
        <a:spcAft>
          <a:spcPct val="0"/>
        </a:spcAft>
        <a:buClr>
          <a:schemeClr val="accent6">
            <a:lumMod val="50000"/>
          </a:schemeClr>
        </a:buClr>
        <a:buFont typeface="Arial" pitchFamily="34" charset="0"/>
        <a:buChar char="–"/>
        <a:defRPr sz="2800" kern="1200">
          <a:solidFill>
            <a:schemeClr val="tx1"/>
          </a:solidFill>
          <a:latin typeface="Arial Narrow" panose="020B0606020202030204" pitchFamily="34" charset="0"/>
          <a:ea typeface="MS PGothic" pitchFamily="34" charset="-128"/>
          <a:cs typeface="Arial" panose="020B0604020202020204" pitchFamily="34" charset="0"/>
        </a:defRPr>
      </a:lvl2pPr>
      <a:lvl3pPr marL="1143000" indent="-228600" algn="l" defTabSz="457200" rtl="0" eaLnBrk="0" fontAlgn="base" hangingPunct="0">
        <a:lnSpc>
          <a:spcPct val="90000"/>
        </a:lnSpc>
        <a:spcBef>
          <a:spcPts val="800"/>
        </a:spcBef>
        <a:spcAft>
          <a:spcPct val="0"/>
        </a:spcAft>
        <a:buClr>
          <a:schemeClr val="accent6">
            <a:lumMod val="50000"/>
          </a:schemeClr>
        </a:buClr>
        <a:buFont typeface="Arial" pitchFamily="34" charset="0"/>
        <a:buChar char="•"/>
        <a:defRPr sz="2400" kern="1200">
          <a:solidFill>
            <a:schemeClr val="tx1"/>
          </a:solidFill>
          <a:latin typeface="Arial Narrow" panose="020B0606020202030204" pitchFamily="34" charset="0"/>
          <a:ea typeface="ヒラギノ角ゴ Pro W3" charset="-128"/>
          <a:cs typeface="Arial" panose="020B0604020202020204" pitchFamily="34" charset="0"/>
        </a:defRPr>
      </a:lvl3pPr>
      <a:lvl4pPr marL="1600200" indent="-228600" algn="l" defTabSz="457200" rtl="0" eaLnBrk="0" fontAlgn="base" hangingPunct="0">
        <a:lnSpc>
          <a:spcPct val="90000"/>
        </a:lnSpc>
        <a:spcBef>
          <a:spcPts val="8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ヒラギノ角ゴ Pro W3" charset="-128"/>
          <a:cs typeface="ヒラギノ角ゴ Pro W3"/>
        </a:defRPr>
      </a:lvl4pPr>
      <a:lvl5pPr marL="2057400" indent="-228600" algn="l" defTabSz="457200" rtl="0" eaLnBrk="0" fontAlgn="base" hangingPunct="0">
        <a:lnSpc>
          <a:spcPct val="90000"/>
        </a:lnSpc>
        <a:spcBef>
          <a:spcPts val="8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ヒラギノ角ゴ Pro W3" charset="-128"/>
          <a:cs typeface="ヒラギノ角ゴ Pro W3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CA" altLang="en-US"/>
              <a:t>Click to edit Master title style</a:t>
            </a:r>
            <a:endParaRPr lang="en-US" altLang="en-US"/>
          </a:p>
        </p:txBody>
      </p:sp>
      <p:sp>
        <p:nvSpPr>
          <p:cNvPr id="205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CA" altLang="en-US"/>
              <a:t>Click to edit Master text styles</a:t>
            </a:r>
          </a:p>
          <a:p>
            <a:pPr lvl="1"/>
            <a:r>
              <a:rPr lang="fr-CA" altLang="en-US"/>
              <a:t>Second level</a:t>
            </a:r>
          </a:p>
          <a:p>
            <a:pPr lvl="2"/>
            <a:r>
              <a:rPr lang="fr-CA" altLang="en-US"/>
              <a:t>Third level</a:t>
            </a:r>
          </a:p>
          <a:p>
            <a:pPr lvl="3"/>
            <a:r>
              <a:rPr lang="fr-CA" altLang="en-US"/>
              <a:t>Fourth level</a:t>
            </a:r>
          </a:p>
          <a:p>
            <a:pPr lvl="4"/>
            <a:r>
              <a:rPr lang="fr-CA" altLang="en-US"/>
              <a:t>Fifth level</a:t>
            </a:r>
            <a:endParaRPr lang="en-US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  <a:latin typeface="Calibri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A5B166BA-C183-41B6-8B6C-BE91B1210562}" type="datetime1">
              <a:rPr lang="en-US" altLang="en-US"/>
              <a:pPr>
                <a:defRPr/>
              </a:pPr>
              <a:t>9/12/19</a:t>
            </a:fld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CA"/>
              <a:t>AgriDoc#: 101842697 Updated: December 18, 2015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Calibri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8E9D87EC-17F4-4701-AB17-346E9A9082B9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</p:sldLayoutIdLst>
  <p:hf hdr="0" ft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MS PGothic" pitchFamily="34" charset="-128"/>
          <a:cs typeface="ＭＳ Ｐゴシック" charset="-128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-52"/>
          <a:ea typeface="MS PGothic" pitchFamily="34" charset="-128"/>
          <a:cs typeface="ＭＳ Ｐゴシック" charset="-128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-52"/>
          <a:ea typeface="MS PGothic" pitchFamily="34" charset="-128"/>
          <a:cs typeface="ＭＳ Ｐゴシック" charset="-128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-52"/>
          <a:ea typeface="MS PGothic" pitchFamily="34" charset="-128"/>
          <a:cs typeface="ＭＳ Ｐゴシック" charset="-128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-52"/>
          <a:ea typeface="MS PGothic" pitchFamily="34" charset="-128"/>
          <a:cs typeface="ＭＳ Ｐゴシック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-52"/>
          <a:ea typeface="ＭＳ Ｐゴシック" charset="-128"/>
          <a:cs typeface="ＭＳ Ｐゴシック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-52"/>
          <a:ea typeface="ＭＳ Ｐゴシック" charset="-128"/>
          <a:cs typeface="ＭＳ Ｐゴシック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-52"/>
          <a:ea typeface="ＭＳ Ｐゴシック" charset="-128"/>
          <a:cs typeface="ＭＳ Ｐゴシック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-52"/>
          <a:ea typeface="ＭＳ Ｐゴシック" charset="-128"/>
          <a:cs typeface="ＭＳ Ｐゴシック" charset="-128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MS PGothic" pitchFamily="34" charset="-128"/>
          <a:cs typeface="ＭＳ Ｐゴシック" charset="-128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ヒラギノ角ゴ Pro W3" charset="-128"/>
          <a:cs typeface="ヒラギノ角ゴ Pro W3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ヒラギノ角ゴ Pro W3" charset="-128"/>
          <a:cs typeface="ヒラギノ角ゴ Pro W3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ヒラギノ角ゴ Pro W3" charset="-128"/>
          <a:cs typeface="ヒラギノ角ゴ Pro W3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4" descr="wheat_en_ppt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5" name="Title 1"/>
          <p:cNvSpPr>
            <a:spLocks noGrp="1"/>
          </p:cNvSpPr>
          <p:nvPr>
            <p:ph type="ctrTitle"/>
          </p:nvPr>
        </p:nvSpPr>
        <p:spPr>
          <a:xfrm>
            <a:off x="265245" y="3340655"/>
            <a:ext cx="8392980" cy="1493806"/>
          </a:xfrm>
        </p:spPr>
        <p:txBody>
          <a:bodyPr/>
          <a:lstStyle/>
          <a:p>
            <a:pPr algn="r" eaLnBrk="1" hangingPunct="1">
              <a:lnSpc>
                <a:spcPct val="90000"/>
              </a:lnSpc>
            </a:pPr>
            <a:r>
              <a:rPr lang="en-US" alt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UNIX Workshop:</a:t>
            </a:r>
            <a:br>
              <a:rPr lang="en-US" alt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</a:br>
            <a:r>
              <a:rPr lang="en-US" alt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Practical Guide to the Command Line</a:t>
            </a:r>
            <a:endParaRPr lang="en-US" altLang="en-US" sz="3600" b="1" i="1" dirty="0">
              <a:solidFill>
                <a:srgbClr val="4184B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5775" y="4831700"/>
            <a:ext cx="8172450" cy="1752600"/>
          </a:xfrm>
        </p:spPr>
        <p:txBody>
          <a:bodyPr rtlCol="0">
            <a:normAutofit/>
          </a:bodyPr>
          <a:lstStyle/>
          <a:p>
            <a:pPr algn="r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CA" sz="2800" b="1" dirty="0">
                <a:solidFill>
                  <a:schemeClr val="accent3">
                    <a:lumMod val="50000"/>
                  </a:schemeClr>
                </a:solidFill>
                <a:ea typeface="+mn-ea"/>
                <a:cs typeface="+mn-cs"/>
              </a:rPr>
              <a:t>Miles </a:t>
            </a:r>
            <a:r>
              <a:rPr lang="en-CA" sz="2800" b="1" dirty="0" err="1">
                <a:solidFill>
                  <a:schemeClr val="accent3">
                    <a:lumMod val="50000"/>
                  </a:schemeClr>
                </a:solidFill>
                <a:ea typeface="+mn-ea"/>
                <a:cs typeface="+mn-cs"/>
              </a:rPr>
              <a:t>Buchwaldt</a:t>
            </a:r>
            <a:endParaRPr lang="en-CA" sz="2800" b="1" dirty="0">
              <a:solidFill>
                <a:schemeClr val="accent3">
                  <a:lumMod val="50000"/>
                </a:schemeClr>
              </a:solidFill>
              <a:ea typeface="+mn-ea"/>
              <a:cs typeface="+mn-cs"/>
            </a:endParaRPr>
          </a:p>
          <a:p>
            <a:pPr algn="r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CA" sz="1800" b="1" dirty="0">
                <a:solidFill>
                  <a:schemeClr val="accent3">
                    <a:lumMod val="50000"/>
                  </a:schemeClr>
                </a:solidFill>
                <a:ea typeface="+mn-ea"/>
                <a:cs typeface="+mn-cs"/>
              </a:rPr>
              <a:t>Biology Study Leader – Bioinformatics, Saskatoon RDC</a:t>
            </a:r>
          </a:p>
          <a:p>
            <a:pPr algn="r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CA" sz="2800" b="1" dirty="0">
              <a:solidFill>
                <a:schemeClr val="accent3">
                  <a:lumMod val="50000"/>
                </a:schemeClr>
              </a:solidFill>
              <a:ea typeface="+mn-ea"/>
              <a:cs typeface="+mn-cs"/>
            </a:endParaRPr>
          </a:p>
          <a:p>
            <a:pPr algn="r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b="1" dirty="0">
                <a:solidFill>
                  <a:schemeClr val="accent3">
                    <a:lumMod val="75000"/>
                  </a:schemeClr>
                </a:solidFill>
              </a:rPr>
              <a:t>19 Sept. 2019</a:t>
            </a:r>
          </a:p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800" b="1" dirty="0">
              <a:solidFill>
                <a:schemeClr val="accent3">
                  <a:lumMod val="50000"/>
                </a:schemeClr>
              </a:solidFill>
              <a:ea typeface="+mn-ea"/>
              <a:cs typeface="+mn-c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78547" y="602500"/>
            <a:ext cx="880978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CA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AAFC Bioinformatics Conference and Workshop</a:t>
            </a:r>
          </a:p>
          <a:p>
            <a:pPr algn="r"/>
            <a:r>
              <a:rPr lang="en-CA" sz="2000" b="1" i="1" dirty="0">
                <a:solidFill>
                  <a:srgbClr val="7030A0"/>
                </a:solidFill>
                <a:cs typeface="Arial" panose="020B0604020202020204" pitchFamily="34" charset="0"/>
              </a:rPr>
              <a:t>September 19-20, 2019, Lethbridge, Alberta</a:t>
            </a:r>
          </a:p>
          <a:p>
            <a:endParaRPr lang="en-US" sz="2000" i="1" dirty="0">
              <a:solidFill>
                <a:srgbClr val="7030A0"/>
              </a:solidFill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C61B6E8-30E1-DC45-A9F4-1B4D441AD463}"/>
              </a:ext>
            </a:extLst>
          </p:cNvPr>
          <p:cNvSpPr/>
          <p:nvPr/>
        </p:nvSpPr>
        <p:spPr>
          <a:xfrm>
            <a:off x="927321" y="1817012"/>
            <a:ext cx="7380797" cy="40221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37FE900-7E05-9844-A4F8-3550114C3733}"/>
              </a:ext>
            </a:extLst>
          </p:cNvPr>
          <p:cNvSpPr/>
          <p:nvPr/>
        </p:nvSpPr>
        <p:spPr>
          <a:xfrm>
            <a:off x="927320" y="3111549"/>
            <a:ext cx="7380797" cy="40221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5B97BB7-CCB1-0249-9749-198681449A3E}"/>
              </a:ext>
            </a:extLst>
          </p:cNvPr>
          <p:cNvSpPr/>
          <p:nvPr/>
        </p:nvSpPr>
        <p:spPr>
          <a:xfrm>
            <a:off x="927320" y="2806749"/>
            <a:ext cx="7380797" cy="40221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5194970-7E26-EF4A-AA5B-FA40D37EBE06}"/>
              </a:ext>
            </a:extLst>
          </p:cNvPr>
          <p:cNvSpPr/>
          <p:nvPr/>
        </p:nvSpPr>
        <p:spPr>
          <a:xfrm>
            <a:off x="927320" y="4101286"/>
            <a:ext cx="7380797" cy="40221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B848B4-357D-204E-AEB0-8A51DA927A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Reading File 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BB209D-A4D4-BB49-99E0-8DBE365670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Print a file:</a:t>
            </a:r>
          </a:p>
          <a:p>
            <a:pPr marL="457200" lvl="1" indent="0">
              <a:buNone/>
            </a:pPr>
            <a:r>
              <a:rPr lang="en-US" sz="2400" dirty="0"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$ cat &lt;filename&gt;</a:t>
            </a:r>
          </a:p>
          <a:p>
            <a:r>
              <a:rPr lang="en-US" dirty="0">
                <a:latin typeface="+mn-lt"/>
              </a:rPr>
              <a:t>Print the top/bottom of a file:</a:t>
            </a:r>
          </a:p>
          <a:p>
            <a:pPr marL="457200" lvl="1" indent="0">
              <a:buNone/>
            </a:pPr>
            <a:r>
              <a:rPr lang="en-US" sz="2400" dirty="0"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$ head &lt;filename&gt;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en-US" sz="2400" dirty="0"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$ tail &lt;filename&gt;</a:t>
            </a:r>
          </a:p>
          <a:p>
            <a:r>
              <a:rPr lang="en-US" dirty="0">
                <a:latin typeface="+mn-lt"/>
              </a:rPr>
              <a:t>View paginated version:</a:t>
            </a:r>
          </a:p>
          <a:p>
            <a:pPr marL="457200" lvl="1" indent="0">
              <a:buNone/>
            </a:pPr>
            <a:r>
              <a:rPr lang="en-US" sz="2400" dirty="0"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$ less &lt;filename&gt;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524DBC-511E-F74E-AD96-E6EBAB6D0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A33393-F5F8-45F7-A391-2A719D3D6973}" type="slidenum">
              <a:rPr lang="en-US" altLang="en-US" smtClean="0"/>
              <a:pPr>
                <a:defRPr/>
              </a:pPr>
              <a:t>10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1269431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9E3B07B-4F63-FB46-AC7A-AA109A1F93F0}"/>
              </a:ext>
            </a:extLst>
          </p:cNvPr>
          <p:cNvSpPr/>
          <p:nvPr/>
        </p:nvSpPr>
        <p:spPr>
          <a:xfrm>
            <a:off x="927321" y="2920253"/>
            <a:ext cx="7380797" cy="40221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ECCE81-7E2A-CF46-A846-014C75ACC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Options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EB0177-FBDB-1143-AE85-0FA85C4363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Alter the behavior of commands</a:t>
            </a:r>
          </a:p>
          <a:p>
            <a:endParaRPr lang="en-US" dirty="0"/>
          </a:p>
          <a:p>
            <a:r>
              <a:rPr lang="en-US" dirty="0">
                <a:latin typeface="+mn-lt"/>
              </a:rPr>
              <a:t>Find appropriate options via the manual pages</a:t>
            </a:r>
          </a:p>
          <a:p>
            <a:pPr marL="457200" lvl="1" indent="0">
              <a:buNone/>
            </a:pPr>
            <a:r>
              <a:rPr lang="en-US" sz="2400" dirty="0"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$ man &lt;command&gt;</a:t>
            </a:r>
          </a:p>
          <a:p>
            <a:endParaRPr lang="en-US" dirty="0"/>
          </a:p>
          <a:p>
            <a:r>
              <a:rPr lang="en-US" dirty="0">
                <a:latin typeface="+mn-lt"/>
              </a:rPr>
              <a:t>Commands usually output usage information when given -h, --help or no arguments:</a:t>
            </a:r>
          </a:p>
          <a:p>
            <a:pPr marL="457200" lvl="1" indent="0">
              <a:buNone/>
            </a:pP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$ 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samtools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--help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7D646D-C56A-AD41-B660-B771A6BDBF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A33393-F5F8-45F7-A391-2A719D3D6973}" type="slidenum">
              <a:rPr lang="en-US" altLang="en-US" smtClean="0"/>
              <a:pPr>
                <a:defRPr/>
              </a:pPr>
              <a:t>11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8973553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4B328CB-0B70-F244-9022-C06D11112C41}"/>
              </a:ext>
            </a:extLst>
          </p:cNvPr>
          <p:cNvSpPr/>
          <p:nvPr/>
        </p:nvSpPr>
        <p:spPr>
          <a:xfrm>
            <a:off x="927321" y="1836890"/>
            <a:ext cx="7380797" cy="40221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891617-8E11-754A-B286-FD61E8C537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Options – Useful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1FC5B7-9889-FB40-BEB1-60EDEDBA40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Copy move or delete directories:</a:t>
            </a:r>
          </a:p>
          <a:p>
            <a:pPr marL="457200" lvl="1" indent="0">
              <a:buNone/>
            </a:pPr>
            <a:r>
              <a:rPr lang="en-US" sz="2400" dirty="0"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$ </a:t>
            </a:r>
            <a:r>
              <a:rPr lang="en-US" sz="2400" dirty="0" err="1"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cp|mv|rm</a:t>
            </a:r>
            <a:r>
              <a:rPr lang="en-US" sz="2400" dirty="0"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-r &lt;directory&gt;</a:t>
            </a:r>
          </a:p>
          <a:p>
            <a:pPr marL="457200" lvl="1" indent="0">
              <a:buNone/>
            </a:pPr>
            <a:endParaRPr lang="en-US" sz="24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dirty="0">
                <a:latin typeface="+mn-lt"/>
                <a:ea typeface="Menlo" panose="020B0609030804020204" pitchFamily="49" charset="0"/>
                <a:cs typeface="Menlo" panose="020B0609030804020204" pitchFamily="49" charset="0"/>
              </a:rPr>
              <a:t>More detailed directory listing with ls:</a:t>
            </a:r>
          </a:p>
          <a:p>
            <a:pPr marL="457200" lvl="1" indent="0">
              <a:buNone/>
            </a:pPr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-l		long listing: shows more information</a:t>
            </a:r>
          </a:p>
          <a:p>
            <a:pPr marL="457200" lvl="1" indent="0">
              <a:buNone/>
            </a:pPr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-a		all files: includes hidden files	</a:t>
            </a:r>
          </a:p>
          <a:p>
            <a:pPr marL="457200" lvl="1" indent="0">
              <a:buNone/>
            </a:pPr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-h		human readable file sizes</a:t>
            </a:r>
          </a:p>
          <a:p>
            <a:pPr marL="457200" lvl="1" indent="0">
              <a:buNone/>
            </a:pPr>
            <a:endParaRPr lang="en-US" sz="24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A71D81-ADA5-CB4C-8523-2FCAB58A2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A33393-F5F8-45F7-A391-2A719D3D6973}" type="slidenum">
              <a:rPr lang="en-US" altLang="en-US" smtClean="0"/>
              <a:pPr>
                <a:defRPr/>
              </a:pPr>
              <a:t>12</a:t>
            </a:fld>
            <a:endParaRPr lang="en-US" alt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C6D0230-41B1-134C-BEAB-939CCE105704}"/>
              </a:ext>
            </a:extLst>
          </p:cNvPr>
          <p:cNvCxnSpPr/>
          <p:nvPr/>
        </p:nvCxnSpPr>
        <p:spPr>
          <a:xfrm>
            <a:off x="1513840" y="4297680"/>
            <a:ext cx="3048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CDE2089-6E2C-694F-9771-42318B707FD8}"/>
              </a:ext>
            </a:extLst>
          </p:cNvPr>
          <p:cNvCxnSpPr/>
          <p:nvPr/>
        </p:nvCxnSpPr>
        <p:spPr>
          <a:xfrm>
            <a:off x="1513840" y="3870960"/>
            <a:ext cx="3048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CD6D69C-B2B8-454E-A006-717AF7BB75FA}"/>
              </a:ext>
            </a:extLst>
          </p:cNvPr>
          <p:cNvCxnSpPr/>
          <p:nvPr/>
        </p:nvCxnSpPr>
        <p:spPr>
          <a:xfrm>
            <a:off x="1513840" y="3429000"/>
            <a:ext cx="3048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92935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56B98D-F8C0-5E4E-949A-AFB0C002A5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Input and Output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768BF9-0D02-DC40-B8F8-6A153A9CCB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Text Streams</a:t>
            </a:r>
          </a:p>
          <a:p>
            <a:r>
              <a:rPr lang="en-US" dirty="0">
                <a:latin typeface="+mj-lt"/>
              </a:rPr>
              <a:t>Redirection</a:t>
            </a:r>
          </a:p>
          <a:p>
            <a:r>
              <a:rPr lang="en-US" dirty="0">
                <a:latin typeface="+mj-lt"/>
              </a:rPr>
              <a:t>Pipes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566A0A-3FF8-884B-A592-B8E8F171C6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B5D8A8F-1830-48FA-88C9-7F74DEBF21DB}" type="slidenum">
              <a:rPr lang="en-US" altLang="en-US" smtClean="0"/>
              <a:pPr>
                <a:defRPr/>
              </a:pPr>
              <a:t>13</a:t>
            </a:fld>
            <a:endParaRPr lang="en-US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49F1016-2160-B944-8E27-C76DCC2F63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6820376" y="-385604"/>
            <a:ext cx="2432367" cy="2432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2378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3D4E81-07E7-DC48-8A8D-71CC74A45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latin typeface="+mj-lt"/>
              </a:rPr>
              <a:t>Text Streams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27B015-E8C3-4945-8124-2C524AA229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Text streams are blocks of characters, usually separated by newlines that a program uses to communicate with it’s environment</a:t>
            </a:r>
          </a:p>
          <a:p>
            <a:pPr marL="971550" lvl="1" indent="-514350">
              <a:buAutoNum type="arabicPeriod"/>
            </a:pPr>
            <a:r>
              <a:rPr lang="en-US" dirty="0">
                <a:latin typeface="+mn-lt"/>
              </a:rPr>
              <a:t>STDIN	(file descriptor: 0)</a:t>
            </a:r>
          </a:p>
          <a:p>
            <a:pPr marL="971550" lvl="1" indent="-514350">
              <a:buAutoNum type="arabicPeriod"/>
            </a:pPr>
            <a:r>
              <a:rPr lang="en-US" dirty="0">
                <a:latin typeface="+mn-lt"/>
              </a:rPr>
              <a:t>STDOUT	(file descriptor: 1)</a:t>
            </a:r>
          </a:p>
          <a:p>
            <a:pPr marL="971550" lvl="1" indent="-514350">
              <a:buAutoNum type="arabicPeriod"/>
            </a:pPr>
            <a:r>
              <a:rPr lang="en-US" dirty="0">
                <a:latin typeface="+mn-lt"/>
              </a:rPr>
              <a:t>STDERR	(file descriptor: 2)</a:t>
            </a:r>
          </a:p>
          <a:p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Most commands take input from STDIN, output to STDOUT and if there are errors, send error information to STDERR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66C961-7738-9549-B0A4-EC5D430FF0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A33393-F5F8-45F7-A391-2A719D3D6973}" type="slidenum">
              <a:rPr lang="en-US" altLang="en-US" smtClean="0"/>
              <a:pPr>
                <a:defRPr/>
              </a:pPr>
              <a:t>14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1456121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D1DAF2A-9D48-A448-9A7F-B865EFA17529}"/>
              </a:ext>
            </a:extLst>
          </p:cNvPr>
          <p:cNvSpPr/>
          <p:nvPr/>
        </p:nvSpPr>
        <p:spPr>
          <a:xfrm>
            <a:off x="927320" y="3785080"/>
            <a:ext cx="7380797" cy="40221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6145232-FD75-C547-8EFD-08A200E726E8}"/>
              </a:ext>
            </a:extLst>
          </p:cNvPr>
          <p:cNvSpPr/>
          <p:nvPr/>
        </p:nvSpPr>
        <p:spPr>
          <a:xfrm>
            <a:off x="927319" y="4117724"/>
            <a:ext cx="7380797" cy="40221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A2B0362-F15E-824F-BD6E-8577E966B5C8}"/>
              </a:ext>
            </a:extLst>
          </p:cNvPr>
          <p:cNvSpPr/>
          <p:nvPr/>
        </p:nvSpPr>
        <p:spPr>
          <a:xfrm>
            <a:off x="927321" y="5089711"/>
            <a:ext cx="7380797" cy="40221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DD531E6-BE8D-954A-92C5-737B9ADCD905}"/>
              </a:ext>
            </a:extLst>
          </p:cNvPr>
          <p:cNvSpPr/>
          <p:nvPr/>
        </p:nvSpPr>
        <p:spPr>
          <a:xfrm>
            <a:off x="927321" y="5405057"/>
            <a:ext cx="7380797" cy="40221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296AFDD-65C9-2B4E-AA6F-76BD417F810A}"/>
              </a:ext>
            </a:extLst>
          </p:cNvPr>
          <p:cNvSpPr/>
          <p:nvPr/>
        </p:nvSpPr>
        <p:spPr>
          <a:xfrm>
            <a:off x="927319" y="2808469"/>
            <a:ext cx="7380797" cy="40221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4FE599-9EA0-F34A-B60E-F958A0C29B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Redirection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3B0049-01D0-584F-9DD4-C8A8EEE6FE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These three text streams can be redirected to each other, or to files</a:t>
            </a:r>
          </a:p>
          <a:p>
            <a:r>
              <a:rPr lang="en-US" dirty="0">
                <a:latin typeface="+mn-lt"/>
              </a:rPr>
              <a:t>Redirect STDIN (read from file)</a:t>
            </a:r>
          </a:p>
          <a:p>
            <a:pPr marL="457200" lvl="1" indent="0">
              <a:buNone/>
            </a:pPr>
            <a:r>
              <a:rPr lang="en-US" sz="2400" dirty="0"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$ cat &lt; </a:t>
            </a:r>
            <a:r>
              <a:rPr lang="en-US" sz="2400" dirty="0" err="1"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text.txt</a:t>
            </a:r>
            <a:endParaRPr lang="en-US" sz="2400" dirty="0">
              <a:highlight>
                <a:srgbClr val="C0C0C0"/>
              </a:highlight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dirty="0">
                <a:latin typeface="+mn-lt"/>
              </a:rPr>
              <a:t>Redirect STDOUT</a:t>
            </a:r>
          </a:p>
          <a:p>
            <a:pPr marL="457200" lvl="1" indent="0">
              <a:buNone/>
            </a:pPr>
            <a:r>
              <a:rPr lang="en-US" sz="2400" dirty="0"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$ cat </a:t>
            </a:r>
            <a:r>
              <a:rPr lang="en-US" sz="2400" dirty="0" err="1"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text.txt</a:t>
            </a:r>
            <a:r>
              <a:rPr lang="en-US" sz="2400" dirty="0"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&gt; </a:t>
            </a:r>
            <a:r>
              <a:rPr lang="en-US" sz="2400" dirty="0" err="1"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copyOfText.txt</a:t>
            </a:r>
            <a:endParaRPr lang="en-US" sz="2400" dirty="0">
              <a:highlight>
                <a:srgbClr val="C0C0C0"/>
              </a:highlight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457200" lvl="1" indent="0">
              <a:spcBef>
                <a:spcPts val="0"/>
              </a:spcBef>
              <a:buNone/>
            </a:pPr>
            <a:r>
              <a:rPr lang="en-US" sz="2400" dirty="0"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$ cat </a:t>
            </a:r>
            <a:r>
              <a:rPr lang="en-US" sz="2400" dirty="0" err="1"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text.txt</a:t>
            </a:r>
            <a:r>
              <a:rPr lang="en-US" sz="2400" dirty="0"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&gt;&gt; </a:t>
            </a:r>
            <a:r>
              <a:rPr lang="en-US" sz="2400" dirty="0" err="1"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textTwice.txt</a:t>
            </a:r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2400" dirty="0">
                <a:latin typeface="+mn-lt"/>
                <a:ea typeface="Menlo" panose="020B0609030804020204" pitchFamily="49" charset="0"/>
                <a:cs typeface="Menlo" panose="020B0609030804020204" pitchFamily="49" charset="0"/>
              </a:rPr>
              <a:t>(append)</a:t>
            </a:r>
          </a:p>
          <a:p>
            <a:r>
              <a:rPr lang="en-US" dirty="0">
                <a:latin typeface="+mn-lt"/>
              </a:rPr>
              <a:t>Redirect STDERR</a:t>
            </a:r>
          </a:p>
          <a:p>
            <a:pPr marL="457200" lvl="1" indent="0">
              <a:buNone/>
            </a:pPr>
            <a:r>
              <a:rPr lang="en-US" sz="2400" dirty="0"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$ cat </a:t>
            </a:r>
            <a:r>
              <a:rPr lang="en-US" sz="2400" dirty="0" err="1"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text.txt</a:t>
            </a:r>
            <a:r>
              <a:rPr lang="en-US" sz="2400" dirty="0"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2&gt; </a:t>
            </a:r>
            <a:r>
              <a:rPr lang="en-US" sz="2400" dirty="0" err="1"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errorsText.txt</a:t>
            </a:r>
            <a:endParaRPr lang="en-US" sz="2400" dirty="0">
              <a:highlight>
                <a:srgbClr val="C0C0C0"/>
              </a:highlight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457200" lvl="1" indent="0">
              <a:spcBef>
                <a:spcPts val="0"/>
              </a:spcBef>
              <a:buNone/>
            </a:pPr>
            <a:r>
              <a:rPr lang="en-US" sz="2400" dirty="0"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$ cat </a:t>
            </a:r>
            <a:r>
              <a:rPr lang="en-US" sz="2400" dirty="0" err="1"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text.txt</a:t>
            </a:r>
            <a:r>
              <a:rPr lang="en-US" sz="2400" dirty="0"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2&gt;&amp;1 </a:t>
            </a:r>
            <a:r>
              <a:rPr lang="en-US" sz="2400" dirty="0" err="1"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outputAndErrors.txt</a:t>
            </a:r>
            <a:endParaRPr lang="en-US" sz="2400" dirty="0">
              <a:highlight>
                <a:srgbClr val="C0C0C0"/>
              </a:highlight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31FA64-839C-C946-99F0-090F2C9A00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A33393-F5F8-45F7-A391-2A719D3D6973}" type="slidenum">
              <a:rPr lang="en-US" altLang="en-US" smtClean="0"/>
              <a:pPr>
                <a:defRPr/>
              </a:pPr>
              <a:t>15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3918379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9C3C6FB-3A77-FD42-AB5B-91FDE2D54A2F}"/>
              </a:ext>
            </a:extLst>
          </p:cNvPr>
          <p:cNvSpPr/>
          <p:nvPr/>
        </p:nvSpPr>
        <p:spPr>
          <a:xfrm>
            <a:off x="927320" y="3723643"/>
            <a:ext cx="7380797" cy="40221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EBD84D8-9514-F54A-99B4-8C8B150B029C}"/>
              </a:ext>
            </a:extLst>
          </p:cNvPr>
          <p:cNvSpPr/>
          <p:nvPr/>
        </p:nvSpPr>
        <p:spPr>
          <a:xfrm>
            <a:off x="927321" y="4039092"/>
            <a:ext cx="7380797" cy="40221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73B9C16-B503-E741-827D-708747E357FF}"/>
              </a:ext>
            </a:extLst>
          </p:cNvPr>
          <p:cNvSpPr/>
          <p:nvPr/>
        </p:nvSpPr>
        <p:spPr>
          <a:xfrm>
            <a:off x="927321" y="4377995"/>
            <a:ext cx="7380797" cy="40221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5CC44E-694C-F840-AE71-28467FA2C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Pipes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DEE641-15F3-0747-8A78-2A49ED735B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Another form of redirection:</a:t>
            </a:r>
          </a:p>
          <a:p>
            <a:pPr lvl="1"/>
            <a:r>
              <a:rPr lang="en-US" dirty="0">
                <a:latin typeface="+mn-lt"/>
              </a:rPr>
              <a:t>STDOUT of one command is sent to STDIN of another command</a:t>
            </a:r>
          </a:p>
          <a:p>
            <a:pPr lvl="1"/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Used to “chain” commands together</a:t>
            </a:r>
          </a:p>
          <a:p>
            <a:pPr marL="457200" lvl="1" indent="0">
              <a:buNone/>
            </a:pPr>
            <a:r>
              <a:rPr lang="en-US" sz="2400" dirty="0"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$ grep “^$” </a:t>
            </a:r>
            <a:r>
              <a:rPr lang="en-US" sz="2400" dirty="0" err="1"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data.txt</a:t>
            </a:r>
            <a:r>
              <a:rPr lang="en-US" sz="2400" dirty="0"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| </a:t>
            </a:r>
            <a:r>
              <a:rPr lang="en-US" sz="2400" dirty="0" err="1"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wc</a:t>
            </a:r>
            <a:r>
              <a:rPr lang="en-US" sz="2400" dirty="0"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-l 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en-US" sz="2400" dirty="0"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$ history | grep “java”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en-US" sz="2400" dirty="0"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$ tar -</a:t>
            </a:r>
            <a:r>
              <a:rPr lang="en-US" sz="2400" dirty="0" err="1"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tzv</a:t>
            </a:r>
            <a:r>
              <a:rPr lang="en-US" sz="2400" dirty="0"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2400" dirty="0" err="1"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Tarball.tar.gz</a:t>
            </a:r>
            <a:r>
              <a:rPr lang="en-US" sz="2400" dirty="0"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| less</a:t>
            </a:r>
          </a:p>
          <a:p>
            <a:pPr marL="457200" lvl="1" indent="0">
              <a:buNone/>
            </a:pPr>
            <a:endParaRPr lang="en-US" dirty="0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D0FBBC-D78E-0542-9B58-A5EEB2910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A33393-F5F8-45F7-A391-2A719D3D6973}" type="slidenum">
              <a:rPr lang="en-US" altLang="en-US" smtClean="0"/>
              <a:pPr>
                <a:defRPr/>
              </a:pPr>
              <a:t>16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9502188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2FEE98-2FA3-6B48-AB86-A86C5FE10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The Environment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CD57CF-B3A7-7E4D-AF82-D994858D0A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Variables</a:t>
            </a:r>
          </a:p>
          <a:p>
            <a:r>
              <a:rPr lang="en-US" dirty="0">
                <a:latin typeface="+mn-lt"/>
              </a:rPr>
              <a:t>Permissions</a:t>
            </a:r>
          </a:p>
          <a:p>
            <a:r>
              <a:rPr lang="en-US" dirty="0">
                <a:latin typeface="+mn-lt"/>
              </a:rPr>
              <a:t>Important Directories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FF9D13-1AD3-4D40-8471-1CF2DB975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B5D8A8F-1830-48FA-88C9-7F74DEBF21DB}" type="slidenum">
              <a:rPr lang="en-US" altLang="en-US" smtClean="0"/>
              <a:pPr>
                <a:defRPr/>
              </a:pPr>
              <a:t>17</a:t>
            </a:fld>
            <a:endParaRPr lang="en-US"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AC3D96-6871-4042-A362-C881861B4A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3206" y="2698750"/>
            <a:ext cx="4308793" cy="4308793"/>
          </a:xfrm>
          <a:prstGeom prst="rect">
            <a:avLst/>
          </a:prstGeom>
        </p:spPr>
      </p:pic>
      <p:sp>
        <p:nvSpPr>
          <p:cNvPr id="7" name="Rectangular Callout 6">
            <a:extLst>
              <a:ext uri="{FF2B5EF4-FFF2-40B4-BE49-F238E27FC236}">
                <a16:creationId xmlns:a16="http://schemas.microsoft.com/office/drawing/2014/main" id="{D4A6FD73-F4F0-6340-B564-589F5B64EF9A}"/>
              </a:ext>
            </a:extLst>
          </p:cNvPr>
          <p:cNvSpPr/>
          <p:nvPr/>
        </p:nvSpPr>
        <p:spPr>
          <a:xfrm>
            <a:off x="2865120" y="711200"/>
            <a:ext cx="3852000" cy="2277110"/>
          </a:xfrm>
          <a:prstGeom prst="wedgeRectCallout">
            <a:avLst>
              <a:gd name="adj1" fmla="val 33611"/>
              <a:gd name="adj2" fmla="val 70946"/>
            </a:avLst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Do you think those are buttons you are clicking? </a:t>
            </a:r>
            <a:r>
              <a:rPr lang="en-US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Do you honestly think that your mouse has any effect on your commands, </a:t>
            </a:r>
            <a:r>
              <a:rPr lang="en-US" i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 here</a:t>
            </a:r>
            <a:r>
              <a:rPr lang="en-US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521436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D9BB842-0D32-A249-B3E1-78D28D639B93}"/>
              </a:ext>
            </a:extLst>
          </p:cNvPr>
          <p:cNvSpPr/>
          <p:nvPr/>
        </p:nvSpPr>
        <p:spPr>
          <a:xfrm>
            <a:off x="927321" y="5331605"/>
            <a:ext cx="7380797" cy="40221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0EB1152-45E6-F04D-95D5-7E107440E8A8}"/>
              </a:ext>
            </a:extLst>
          </p:cNvPr>
          <p:cNvSpPr/>
          <p:nvPr/>
        </p:nvSpPr>
        <p:spPr>
          <a:xfrm>
            <a:off x="927321" y="3410481"/>
            <a:ext cx="7380797" cy="40221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548AE2E-937F-C347-8922-43478771B882}"/>
              </a:ext>
            </a:extLst>
          </p:cNvPr>
          <p:cNvSpPr/>
          <p:nvPr/>
        </p:nvSpPr>
        <p:spPr>
          <a:xfrm>
            <a:off x="927321" y="4364743"/>
            <a:ext cx="7380797" cy="40221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3E89E7-7BD2-8546-A82F-BAF86A548D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Where do commands go?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2A9FF1-C8D1-CD4A-A1D8-FBC6568FE1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The “interpreter”, </a:t>
            </a:r>
            <a:r>
              <a:rPr lang="en-US" dirty="0" err="1">
                <a:latin typeface="+mj-lt"/>
              </a:rPr>
              <a:t>sh</a:t>
            </a:r>
            <a:r>
              <a:rPr lang="en-US" dirty="0">
                <a:latin typeface="+mj-lt"/>
              </a:rPr>
              <a:t>, bash, </a:t>
            </a:r>
            <a:r>
              <a:rPr lang="en-US" dirty="0" err="1">
                <a:latin typeface="+mj-lt"/>
              </a:rPr>
              <a:t>perl</a:t>
            </a:r>
            <a:r>
              <a:rPr lang="en-US" dirty="0">
                <a:latin typeface="+mj-lt"/>
              </a:rPr>
              <a:t>, python</a:t>
            </a:r>
          </a:p>
          <a:p>
            <a:r>
              <a:rPr lang="en-US" dirty="0">
                <a:latin typeface="+mj-lt"/>
              </a:rPr>
              <a:t>Variables:</a:t>
            </a:r>
          </a:p>
          <a:p>
            <a:pPr lvl="1"/>
            <a:r>
              <a:rPr lang="en-US" dirty="0">
                <a:latin typeface="+mj-lt"/>
              </a:rPr>
              <a:t>$PATH, $HOME, $USER</a:t>
            </a:r>
          </a:p>
          <a:p>
            <a:r>
              <a:rPr lang="en-US" dirty="0">
                <a:latin typeface="+mj-lt"/>
              </a:rPr>
              <a:t>Print a variable’s contents with:</a:t>
            </a:r>
          </a:p>
          <a:p>
            <a:pPr marL="457200" lvl="1" indent="0">
              <a:buNone/>
            </a:pPr>
            <a:r>
              <a:rPr lang="en-US" sz="2400" dirty="0"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$ echo &lt;$VARIABLE&gt;</a:t>
            </a:r>
          </a:p>
          <a:p>
            <a:r>
              <a:rPr lang="en-US" dirty="0">
                <a:latin typeface="+mj-lt"/>
              </a:rPr>
              <a:t>Set a variable with:</a:t>
            </a:r>
          </a:p>
          <a:p>
            <a:pPr marL="457200" lvl="1" indent="0">
              <a:buNone/>
            </a:pPr>
            <a:r>
              <a:rPr lang="en-US" sz="2400" dirty="0"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$ export VARIABLENAME=“New value”</a:t>
            </a:r>
          </a:p>
          <a:p>
            <a:r>
              <a:rPr lang="en-US" dirty="0">
                <a:latin typeface="+mj-lt"/>
              </a:rPr>
              <a:t>Add executable to path:	</a:t>
            </a:r>
          </a:p>
          <a:p>
            <a:pPr marL="457200" lvl="1" indent="0">
              <a:buNone/>
            </a:pPr>
            <a:r>
              <a:rPr lang="en-US" sz="2400" dirty="0"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$ export PATH=$PATH:/path/to/file</a:t>
            </a:r>
          </a:p>
          <a:p>
            <a:pPr lvl="2"/>
            <a:endParaRPr lang="en-US" dirty="0">
              <a:latin typeface="+mj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E76890-FD6E-9449-861C-5592D913C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A33393-F5F8-45F7-A391-2A719D3D6973}" type="slidenum">
              <a:rPr lang="en-US" altLang="en-US" smtClean="0"/>
              <a:pPr>
                <a:defRPr/>
              </a:pPr>
              <a:t>18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0046934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F1DF7E6-E35C-2C41-B74D-64828888D79C}"/>
              </a:ext>
            </a:extLst>
          </p:cNvPr>
          <p:cNvSpPr/>
          <p:nvPr/>
        </p:nvSpPr>
        <p:spPr>
          <a:xfrm>
            <a:off x="927321" y="5564057"/>
            <a:ext cx="7380797" cy="40221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CEC782-D748-D94F-B927-60E89BF1AB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C1D40F-2F09-C448-B2C8-F4231AD0F6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Some software has prerequisite packages, libraries, modules.</a:t>
            </a:r>
          </a:p>
          <a:p>
            <a:r>
              <a:rPr lang="en-US" dirty="0">
                <a:latin typeface="+mn-lt"/>
              </a:rPr>
              <a:t>These are found using variables containing the path to the required files:</a:t>
            </a:r>
          </a:p>
          <a:p>
            <a:pPr marL="457200" lvl="1" indent="0">
              <a:buNone/>
            </a:pPr>
            <a:r>
              <a:rPr lang="en-CA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$LD_LIBRARY_PATH</a:t>
            </a:r>
            <a:endParaRPr lang="en-US" sz="24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457200" lvl="1" indent="0">
              <a:buNone/>
            </a:pPr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$PERL5LIB</a:t>
            </a:r>
          </a:p>
          <a:p>
            <a:pPr marL="457200" lvl="1" indent="0">
              <a:buNone/>
            </a:pPr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$LIBPATH</a:t>
            </a:r>
          </a:p>
          <a:p>
            <a:pPr marL="457200" lvl="1" indent="0">
              <a:buNone/>
            </a:pPr>
            <a:endParaRPr lang="en-US" dirty="0">
              <a:latin typeface="+mn-lt"/>
            </a:endParaRPr>
          </a:p>
          <a:p>
            <a:pPr marL="400050" indent="-457200"/>
            <a:r>
              <a:rPr lang="en-US" dirty="0">
                <a:latin typeface="+mn-lt"/>
              </a:rPr>
              <a:t>To get a list of the current variables:</a:t>
            </a:r>
          </a:p>
          <a:p>
            <a:pPr marL="457200" lvl="1" indent="0">
              <a:buNone/>
            </a:pPr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$ </a:t>
            </a:r>
            <a:r>
              <a:rPr lang="en-US" sz="2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printenv</a:t>
            </a:r>
            <a:endParaRPr lang="en-US" sz="24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6CD574-92FF-7643-9D42-4E48D11B09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A33393-F5F8-45F7-A391-2A719D3D6973}" type="slidenum">
              <a:rPr lang="en-US" altLang="en-US" smtClean="0"/>
              <a:pPr>
                <a:defRPr/>
              </a:pPr>
              <a:t>19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6898286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8D1F09-15A4-CE4F-B794-F4A450E30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The Goal of this Workshop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D6FB55-6588-1746-B0DB-8BB2A63523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Introduce the fundamental concepts of working in UNIX environments</a:t>
            </a:r>
          </a:p>
          <a:p>
            <a:r>
              <a:rPr lang="en-US" dirty="0">
                <a:latin typeface="+mn-lt"/>
              </a:rPr>
              <a:t>Beginners will acquire the basics and some exposure to UNIX</a:t>
            </a:r>
          </a:p>
          <a:p>
            <a:r>
              <a:rPr lang="en-US" dirty="0">
                <a:latin typeface="+mn-lt"/>
              </a:rPr>
              <a:t>Experienced users might learn a trick or two</a:t>
            </a:r>
          </a:p>
          <a:p>
            <a:r>
              <a:rPr lang="en-US" i="1" u="sng" dirty="0">
                <a:latin typeface="+mn-lt"/>
              </a:rPr>
              <a:t>Independent study</a:t>
            </a:r>
            <a:r>
              <a:rPr lang="en-US" dirty="0">
                <a:latin typeface="+mn-lt"/>
              </a:rPr>
              <a:t> and </a:t>
            </a:r>
            <a:r>
              <a:rPr lang="en-US" i="1" u="sng" dirty="0">
                <a:latin typeface="+mn-lt"/>
              </a:rPr>
              <a:t>practice</a:t>
            </a:r>
            <a:r>
              <a:rPr lang="en-US" dirty="0">
                <a:latin typeface="+mn-lt"/>
              </a:rPr>
              <a:t> will be required to become effective</a:t>
            </a:r>
          </a:p>
          <a:p>
            <a:endParaRPr lang="en-US" dirty="0">
              <a:latin typeface="+mn-lt"/>
            </a:endParaRPr>
          </a:p>
          <a:p>
            <a:pPr marL="0" indent="0">
              <a:buNone/>
            </a:pPr>
            <a:r>
              <a:rPr lang="en-US" sz="2000" dirty="0">
                <a:latin typeface="+mn-lt"/>
              </a:rPr>
              <a:t>https://</a:t>
            </a:r>
            <a:r>
              <a:rPr lang="en-US" sz="2000" dirty="0" err="1">
                <a:latin typeface="+mn-lt"/>
              </a:rPr>
              <a:t>redmine.biodiversity.agr.gc.ca</a:t>
            </a:r>
            <a:r>
              <a:rPr lang="en-US" sz="2000" dirty="0">
                <a:latin typeface="+mn-lt"/>
              </a:rPr>
              <a:t>/projects/</a:t>
            </a:r>
            <a:r>
              <a:rPr lang="en-US" sz="2000" dirty="0" err="1">
                <a:latin typeface="+mn-lt"/>
              </a:rPr>
              <a:t>biocluster</a:t>
            </a:r>
            <a:r>
              <a:rPr lang="en-US" sz="2000" dirty="0">
                <a:latin typeface="+mn-lt"/>
              </a:rPr>
              <a:t>/wiki/</a:t>
            </a:r>
            <a:r>
              <a:rPr lang="en-US" sz="2000" dirty="0" err="1">
                <a:latin typeface="+mn-lt"/>
              </a:rPr>
              <a:t>Biocluster_User_Guide</a:t>
            </a:r>
            <a:endParaRPr lang="en-US" sz="2000" dirty="0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5B7FAE-B753-1041-B17F-19D0D98765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A33393-F5F8-45F7-A391-2A719D3D6973}" type="slidenum">
              <a:rPr lang="en-US" altLang="en-US" smtClean="0"/>
              <a:pPr>
                <a:defRPr/>
              </a:pPr>
              <a:t>2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2612738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D968F78-2E6F-E64B-A76C-5A22A721BEFB}"/>
              </a:ext>
            </a:extLst>
          </p:cNvPr>
          <p:cNvSpPr/>
          <p:nvPr/>
        </p:nvSpPr>
        <p:spPr>
          <a:xfrm>
            <a:off x="927321" y="4781213"/>
            <a:ext cx="7380797" cy="40221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9800467-9BCC-1D43-9936-6521D3FBEE50}"/>
              </a:ext>
            </a:extLst>
          </p:cNvPr>
          <p:cNvSpPr/>
          <p:nvPr/>
        </p:nvSpPr>
        <p:spPr>
          <a:xfrm>
            <a:off x="927321" y="5090299"/>
            <a:ext cx="7380797" cy="40221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F30591-2EDC-6A44-B147-F74D1ADCD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Environment Setup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3706AC-E1E8-2447-A7AE-6289FEAE28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When you connected to the </a:t>
            </a:r>
            <a:r>
              <a:rPr lang="en-US" dirty="0" err="1">
                <a:latin typeface="+mn-lt"/>
              </a:rPr>
              <a:t>BioCluster</a:t>
            </a:r>
            <a:r>
              <a:rPr lang="en-US" dirty="0">
                <a:latin typeface="+mn-lt"/>
              </a:rPr>
              <a:t> with “</a:t>
            </a:r>
            <a:r>
              <a:rPr lang="en-US" dirty="0" err="1">
                <a:latin typeface="+mn-lt"/>
              </a:rPr>
              <a:t>ssh</a:t>
            </a:r>
            <a:r>
              <a:rPr lang="en-US" dirty="0">
                <a:latin typeface="+mn-lt"/>
              </a:rPr>
              <a:t>” the commands in ~/.</a:t>
            </a:r>
            <a:r>
              <a:rPr lang="en-US" dirty="0" err="1">
                <a:latin typeface="+mn-lt"/>
              </a:rPr>
              <a:t>bashrc</a:t>
            </a:r>
            <a:r>
              <a:rPr lang="en-US" dirty="0">
                <a:latin typeface="+mn-lt"/>
              </a:rPr>
              <a:t>, ~/.</a:t>
            </a:r>
            <a:r>
              <a:rPr lang="en-US" dirty="0" err="1">
                <a:latin typeface="+mn-lt"/>
              </a:rPr>
              <a:t>bash_profile</a:t>
            </a:r>
            <a:r>
              <a:rPr lang="en-US" dirty="0">
                <a:latin typeface="+mn-lt"/>
              </a:rPr>
              <a:t> are executed</a:t>
            </a:r>
          </a:p>
          <a:p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Edit these files with a text editor</a:t>
            </a:r>
          </a:p>
          <a:p>
            <a:r>
              <a:rPr lang="en-US" dirty="0">
                <a:latin typeface="+mn-lt"/>
              </a:rPr>
              <a:t>Must restart shell session, or source the files before changes come into effect:</a:t>
            </a:r>
          </a:p>
          <a:p>
            <a:pPr marL="457200" lvl="1" indent="0">
              <a:buNone/>
            </a:pPr>
            <a:r>
              <a:rPr lang="en-US" sz="2400" dirty="0"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$ source ~/.</a:t>
            </a:r>
            <a:r>
              <a:rPr lang="en-US" sz="2400" dirty="0" err="1"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bash_profile</a:t>
            </a:r>
            <a:endParaRPr lang="en-US" sz="2400" dirty="0">
              <a:highlight>
                <a:srgbClr val="C0C0C0"/>
              </a:highlight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457200" lvl="1" indent="0">
              <a:spcBef>
                <a:spcPts val="0"/>
              </a:spcBef>
              <a:buNone/>
            </a:pPr>
            <a:r>
              <a:rPr lang="en-US" sz="2400" dirty="0"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$ . ~/.</a:t>
            </a:r>
            <a:r>
              <a:rPr lang="en-US" sz="2400" dirty="0" err="1"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bashrc</a:t>
            </a:r>
            <a:endParaRPr lang="en-US" sz="2400" dirty="0">
              <a:highlight>
                <a:srgbClr val="C0C0C0"/>
              </a:highlight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62D444-DD19-364E-956C-47F46D6B9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A33393-F5F8-45F7-A391-2A719D3D6973}" type="slidenum">
              <a:rPr lang="en-US" altLang="en-US" smtClean="0"/>
              <a:pPr>
                <a:defRPr/>
              </a:pPr>
              <a:t>20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5730429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BB6684-6230-9D44-8E99-EED263449C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Software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609B2E-958D-CB47-B817-FBAE223676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Installation</a:t>
            </a:r>
          </a:p>
          <a:p>
            <a:r>
              <a:rPr lang="en-US" dirty="0">
                <a:latin typeface="+mn-lt"/>
              </a:rPr>
              <a:t>Execution</a:t>
            </a:r>
          </a:p>
          <a:p>
            <a:r>
              <a:rPr lang="en-US" dirty="0">
                <a:latin typeface="+mn-lt"/>
              </a:rPr>
              <a:t>Troubleshooting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ED5954-0EC2-5040-8C4B-CAE04D5DC0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B5D8A8F-1830-48FA-88C9-7F74DEBF21DB}" type="slidenum">
              <a:rPr lang="en-US" altLang="en-US" smtClean="0"/>
              <a:pPr>
                <a:defRPr/>
              </a:pPr>
              <a:t>21</a:t>
            </a:fld>
            <a:endParaRPr lang="en-US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BB0E9D-1C4E-9A4D-9EC0-71BE8FD17E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7280" y="2988310"/>
            <a:ext cx="4064000" cy="4064000"/>
          </a:xfrm>
          <a:prstGeom prst="rect">
            <a:avLst/>
          </a:prstGeom>
        </p:spPr>
      </p:pic>
      <p:sp>
        <p:nvSpPr>
          <p:cNvPr id="5" name="Rectangular Callout 4">
            <a:extLst>
              <a:ext uri="{FF2B5EF4-FFF2-40B4-BE49-F238E27FC236}">
                <a16:creationId xmlns:a16="http://schemas.microsoft.com/office/drawing/2014/main" id="{007364BC-F485-384E-AE5A-28D81A6A3BD1}"/>
              </a:ext>
            </a:extLst>
          </p:cNvPr>
          <p:cNvSpPr/>
          <p:nvPr/>
        </p:nvSpPr>
        <p:spPr>
          <a:xfrm>
            <a:off x="2865120" y="711200"/>
            <a:ext cx="3852000" cy="2277110"/>
          </a:xfrm>
          <a:prstGeom prst="wedgeRectCallout">
            <a:avLst>
              <a:gd name="adj1" fmla="val 33611"/>
              <a:gd name="adj2" fmla="val 70946"/>
            </a:avLst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READ THE DOCUMENTATION! </a:t>
            </a:r>
            <a:r>
              <a:rPr lang="en-US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You can usually find it in </a:t>
            </a:r>
            <a:r>
              <a:rPr lang="en-US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INSTALL.txt</a:t>
            </a:r>
            <a:r>
              <a:rPr lang="en-US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README.*, the GitHub page, the wiki, or with a google search.</a:t>
            </a:r>
          </a:p>
        </p:txBody>
      </p:sp>
    </p:spTree>
    <p:extLst>
      <p:ext uri="{BB962C8B-B14F-4D97-AF65-F5344CB8AC3E}">
        <p14:creationId xmlns:p14="http://schemas.microsoft.com/office/powerpoint/2010/main" val="4182530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7737D01-482F-2A43-BA8E-9877F2A904C1}"/>
              </a:ext>
            </a:extLst>
          </p:cNvPr>
          <p:cNvSpPr/>
          <p:nvPr/>
        </p:nvSpPr>
        <p:spPr>
          <a:xfrm>
            <a:off x="927320" y="1839057"/>
            <a:ext cx="7380797" cy="40221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FAEF21A-F817-F044-982D-7306F7E6C388}"/>
              </a:ext>
            </a:extLst>
          </p:cNvPr>
          <p:cNvSpPr/>
          <p:nvPr/>
        </p:nvSpPr>
        <p:spPr>
          <a:xfrm>
            <a:off x="927321" y="5144315"/>
            <a:ext cx="7380797" cy="40221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AF7651B-B9CE-7049-A22F-7BE2C8ED59B1}"/>
              </a:ext>
            </a:extLst>
          </p:cNvPr>
          <p:cNvSpPr/>
          <p:nvPr/>
        </p:nvSpPr>
        <p:spPr>
          <a:xfrm>
            <a:off x="927321" y="2138204"/>
            <a:ext cx="7380797" cy="40221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88045B-7C0C-744E-A32E-79A55673BF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Installing New Programs (via git)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5A178D-09DA-5C4E-86E6-75F7CB468C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Download a git repository</a:t>
            </a:r>
          </a:p>
          <a:p>
            <a:pPr marL="457200" lvl="1" indent="0">
              <a:buNone/>
            </a:pPr>
            <a:r>
              <a:rPr lang="en-US" sz="2400" dirty="0"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$ git clone https://github.com/lh3/bwa.git</a:t>
            </a:r>
          </a:p>
          <a:p>
            <a:pPr marL="457200" lvl="1" indent="0">
              <a:buNone/>
            </a:pPr>
            <a:endParaRPr lang="en-US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Look out for special instructions that pertain to you</a:t>
            </a:r>
          </a:p>
          <a:p>
            <a:r>
              <a:rPr lang="en-US" dirty="0">
                <a:latin typeface="+mn-lt"/>
              </a:rPr>
              <a:t>Likely a local installation! </a:t>
            </a:r>
          </a:p>
          <a:p>
            <a:pPr marL="457200" lvl="1" indent="0">
              <a:buNone/>
            </a:pPr>
            <a:r>
              <a:rPr lang="en-US" sz="2400" dirty="0"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$ ./configure --prefix=~/bin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7AB25F-58C7-0D4A-AFF0-F32E792D8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A33393-F5F8-45F7-A391-2A719D3D6973}" type="slidenum">
              <a:rPr lang="en-US" altLang="en-US" smtClean="0"/>
              <a:pPr>
                <a:defRPr/>
              </a:pPr>
              <a:t>22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4846132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30DB1-E90B-574C-83FB-774FCA8F89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To get </a:t>
            </a:r>
            <a:r>
              <a:rPr lang="en-US" dirty="0" err="1">
                <a:latin typeface="+mj-lt"/>
              </a:rPr>
              <a:t>github</a:t>
            </a:r>
            <a:r>
              <a:rPr lang="en-US" dirty="0">
                <a:latin typeface="+mj-lt"/>
              </a:rPr>
              <a:t> link: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E14155-A14E-7940-B097-C48DA4F9C3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A33393-F5F8-45F7-A391-2A719D3D6973}" type="slidenum">
              <a:rPr lang="en-US" altLang="en-US" smtClean="0"/>
              <a:pPr>
                <a:defRPr/>
              </a:pPr>
              <a:t>23</a:t>
            </a:fld>
            <a:endParaRPr lang="en-US" alt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F472EFC-0F2D-584C-ADA5-EB7A9404C6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116647"/>
            <a:ext cx="6906165" cy="5375113"/>
          </a:xfrm>
        </p:spPr>
      </p:pic>
      <p:sp>
        <p:nvSpPr>
          <p:cNvPr id="10" name="Left Arrow 9">
            <a:extLst>
              <a:ext uri="{FF2B5EF4-FFF2-40B4-BE49-F238E27FC236}">
                <a16:creationId xmlns:a16="http://schemas.microsoft.com/office/drawing/2014/main" id="{1B7833D1-D576-AE42-9974-8480EDDAE34B}"/>
              </a:ext>
            </a:extLst>
          </p:cNvPr>
          <p:cNvSpPr/>
          <p:nvPr/>
        </p:nvSpPr>
        <p:spPr>
          <a:xfrm>
            <a:off x="6979920" y="4378960"/>
            <a:ext cx="1706880" cy="701040"/>
          </a:xfrm>
          <a:prstGeom prst="leftArrow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CLICK THIS</a:t>
            </a:r>
          </a:p>
        </p:txBody>
      </p:sp>
    </p:spTree>
    <p:extLst>
      <p:ext uri="{BB962C8B-B14F-4D97-AF65-F5344CB8AC3E}">
        <p14:creationId xmlns:p14="http://schemas.microsoft.com/office/powerpoint/2010/main" val="8643295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4393B-B05B-AD4B-89CE-53C5D03FF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Make and </a:t>
            </a:r>
            <a:r>
              <a:rPr lang="en-US" dirty="0" err="1">
                <a:latin typeface="+mj-lt"/>
              </a:rPr>
              <a:t>Makefiles</a:t>
            </a:r>
            <a:endParaRPr lang="en-US" dirty="0">
              <a:latin typeface="+mj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99D2ED-E4F1-D54B-A7FB-E249587429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lvl="1" indent="0">
              <a:buNone/>
            </a:pPr>
            <a:r>
              <a:rPr lang="en-US" sz="2400" dirty="0"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./configure [--prefix=~/bin]</a:t>
            </a:r>
          </a:p>
          <a:p>
            <a:pPr marL="514350" lvl="1" indent="0">
              <a:spcBef>
                <a:spcPts val="0"/>
              </a:spcBef>
              <a:buNone/>
            </a:pPr>
            <a:r>
              <a:rPr lang="en-US" sz="2400" dirty="0"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make</a:t>
            </a:r>
          </a:p>
          <a:p>
            <a:pPr marL="514350" lvl="1" indent="0">
              <a:spcBef>
                <a:spcPts val="0"/>
              </a:spcBef>
              <a:buNone/>
            </a:pPr>
            <a:r>
              <a:rPr lang="en-US" sz="2400" dirty="0"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make install</a:t>
            </a:r>
          </a:p>
          <a:p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Look out for errors in the above and </a:t>
            </a:r>
            <a:r>
              <a:rPr lang="en-US" b="1" i="1" u="sng" dirty="0">
                <a:latin typeface="+mn-lt"/>
              </a:rPr>
              <a:t>Read Them</a:t>
            </a:r>
          </a:p>
          <a:p>
            <a:r>
              <a:rPr lang="en-US" dirty="0">
                <a:latin typeface="+mn-lt"/>
              </a:rPr>
              <a:t>Most likely causes for compilation errors are missing or incompatible version of dependencies.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E7CECA-77C5-1346-8CC0-573845013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A33393-F5F8-45F7-A391-2A719D3D6973}" type="slidenum">
              <a:rPr lang="en-US" altLang="en-US" smtClean="0"/>
              <a:pPr>
                <a:defRPr/>
              </a:pPr>
              <a:t>24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3535343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1C7F0F4-1CE6-B34D-9E86-C906780970EE}"/>
              </a:ext>
            </a:extLst>
          </p:cNvPr>
          <p:cNvSpPr/>
          <p:nvPr/>
        </p:nvSpPr>
        <p:spPr>
          <a:xfrm>
            <a:off x="927321" y="2278719"/>
            <a:ext cx="7380797" cy="40221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47BA0CC-0CEC-DA47-B084-AA737655325B}"/>
              </a:ext>
            </a:extLst>
          </p:cNvPr>
          <p:cNvSpPr/>
          <p:nvPr/>
        </p:nvSpPr>
        <p:spPr>
          <a:xfrm>
            <a:off x="927321" y="3757994"/>
            <a:ext cx="7380797" cy="40221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B9F248D-3B5B-384A-993F-2BFE2A05DA1C}"/>
              </a:ext>
            </a:extLst>
          </p:cNvPr>
          <p:cNvSpPr/>
          <p:nvPr/>
        </p:nvSpPr>
        <p:spPr>
          <a:xfrm>
            <a:off x="927321" y="4094094"/>
            <a:ext cx="7380797" cy="40221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E8A104-DC0E-8045-811A-769C9A789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Add To Path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3B54B5-1829-BF4D-A9BA-DD0ECDB5BD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To use a new command without specifying the relative/absolute path to it each time:</a:t>
            </a:r>
          </a:p>
          <a:p>
            <a:pPr marL="457200" lvl="1" indent="0">
              <a:buNone/>
            </a:pPr>
            <a:r>
              <a:rPr lang="en-US" sz="2400" dirty="0"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$ export PATH=$PATH:/path/to/command</a:t>
            </a:r>
          </a:p>
          <a:p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Or add to ~/.</a:t>
            </a:r>
            <a:r>
              <a:rPr lang="en-US" dirty="0" err="1">
                <a:latin typeface="+mn-lt"/>
              </a:rPr>
              <a:t>bash_profile</a:t>
            </a:r>
            <a:r>
              <a:rPr lang="en-US" dirty="0">
                <a:latin typeface="+mn-lt"/>
              </a:rPr>
              <a:t> or ~/.</a:t>
            </a:r>
            <a:r>
              <a:rPr lang="en-US" dirty="0" err="1">
                <a:latin typeface="+mn-lt"/>
              </a:rPr>
              <a:t>bashrc</a:t>
            </a:r>
            <a:endParaRPr lang="en-US" dirty="0">
              <a:latin typeface="+mn-lt"/>
            </a:endParaRPr>
          </a:p>
          <a:p>
            <a:pPr marL="457200" lvl="1" indent="0">
              <a:buNone/>
            </a:pPr>
            <a:r>
              <a:rPr lang="en-US" sz="2400" dirty="0"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$ source ~/.</a:t>
            </a:r>
            <a:r>
              <a:rPr lang="en-US" sz="2400" dirty="0" err="1"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bash_profile</a:t>
            </a:r>
            <a:endParaRPr lang="en-US" sz="2400" dirty="0">
              <a:highlight>
                <a:srgbClr val="C0C0C0"/>
              </a:highlight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457200" lvl="1" indent="0">
              <a:spcBef>
                <a:spcPts val="0"/>
              </a:spcBef>
              <a:buNone/>
            </a:pPr>
            <a:r>
              <a:rPr lang="en-US" sz="2400" dirty="0"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$ which command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085C62-17BA-3B42-B1E2-7AA3672BAF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A33393-F5F8-45F7-A391-2A719D3D6973}" type="slidenum">
              <a:rPr lang="en-US" altLang="en-US" smtClean="0"/>
              <a:pPr>
                <a:defRPr/>
              </a:pPr>
              <a:t>25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5045407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63CA2-841E-C541-86D5-3A3132B08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Dependencies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5CE2E1-6AFA-F643-8089-F37292413C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+mn-lt"/>
                <a:ea typeface="Menlo" panose="020B0609030804020204" pitchFamily="49" charset="0"/>
                <a:cs typeface="Menlo" panose="020B0609030804020204" pitchFamily="49" charset="0"/>
              </a:rPr>
              <a:t>Instructions for software requirements usually come before installation instructions.</a:t>
            </a:r>
          </a:p>
          <a:p>
            <a:r>
              <a:rPr lang="en-US" dirty="0">
                <a:latin typeface="+mn-lt"/>
                <a:ea typeface="Menlo" panose="020B0609030804020204" pitchFamily="49" charset="0"/>
                <a:cs typeface="Menlo" panose="020B0609030804020204" pitchFamily="49" charset="0"/>
              </a:rPr>
              <a:t>Some dependencies will require administrative </a:t>
            </a:r>
            <a:r>
              <a:rPr lang="en-US" dirty="0" err="1">
                <a:latin typeface="+mn-lt"/>
                <a:ea typeface="Menlo" panose="020B0609030804020204" pitchFamily="49" charset="0"/>
                <a:cs typeface="Menlo" panose="020B0609030804020204" pitchFamily="49" charset="0"/>
              </a:rPr>
              <a:t>priviledges</a:t>
            </a:r>
            <a:r>
              <a:rPr lang="en-US" dirty="0">
                <a:latin typeface="+mn-lt"/>
                <a:ea typeface="Menlo" panose="020B0609030804020204" pitchFamily="49" charset="0"/>
                <a:cs typeface="Menlo" panose="020B0609030804020204" pitchFamily="49" charset="0"/>
              </a:rPr>
              <a:t> (superuser)</a:t>
            </a:r>
          </a:p>
          <a:p>
            <a:pPr lvl="1"/>
            <a:r>
              <a:rPr lang="en-US" dirty="0">
                <a:latin typeface="+mn-lt"/>
                <a:ea typeface="Menlo" panose="020B0609030804020204" pitchFamily="49" charset="0"/>
                <a:cs typeface="Menlo" panose="020B0609030804020204" pitchFamily="49" charset="0"/>
              </a:rPr>
              <a:t>Libraries, compiler versions</a:t>
            </a:r>
          </a:p>
          <a:p>
            <a:pPr lvl="1"/>
            <a:r>
              <a:rPr lang="en-US" dirty="0">
                <a:latin typeface="+mn-lt"/>
                <a:ea typeface="Menlo" panose="020B0609030804020204" pitchFamily="49" charset="0"/>
                <a:cs typeface="Menlo" panose="020B0609030804020204" pitchFamily="49" charset="0"/>
              </a:rPr>
              <a:t>These can often be overcome with </a:t>
            </a:r>
            <a:r>
              <a:rPr lang="en-US" i="1" dirty="0">
                <a:latin typeface="+mn-lt"/>
                <a:ea typeface="Menlo" panose="020B0609030804020204" pitchFamily="49" charset="0"/>
                <a:cs typeface="Menlo" panose="020B0609030804020204" pitchFamily="49" charset="0"/>
              </a:rPr>
              <a:t>virtual environments </a:t>
            </a:r>
          </a:p>
          <a:p>
            <a:r>
              <a:rPr lang="en-US" dirty="0">
                <a:latin typeface="+mn-lt"/>
                <a:ea typeface="Menlo" panose="020B0609030804020204" pitchFamily="49" charset="0"/>
                <a:cs typeface="Menlo" panose="020B0609030804020204" pitchFamily="49" charset="0"/>
              </a:rPr>
              <a:t>Some dependencies can be installed by the user as long as the required version is specified in environment variables.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57EA68-0F4C-3540-86F9-B276FDB919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A33393-F5F8-45F7-A391-2A719D3D6973}" type="slidenum">
              <a:rPr lang="en-US" altLang="en-US" smtClean="0"/>
              <a:pPr>
                <a:defRPr/>
              </a:pPr>
              <a:t>26</a:t>
            </a:fld>
            <a:endParaRPr lang="en-US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017B8B-1B58-B243-AFF5-E294F88E19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7447280" y="2718435"/>
            <a:ext cx="1767840" cy="176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6914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42CE57-4F0F-FA4A-86D0-845D733CF4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Running Software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9E6E7A-BBF3-1B45-B068-B4CC90C2B2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Read Documentation: </a:t>
            </a:r>
            <a:r>
              <a:rPr lang="en-US" dirty="0" err="1">
                <a:latin typeface="+mn-lt"/>
              </a:rPr>
              <a:t>README.txt</a:t>
            </a:r>
            <a:r>
              <a:rPr lang="en-US" dirty="0">
                <a:latin typeface="+mn-lt"/>
              </a:rPr>
              <a:t>, </a:t>
            </a:r>
            <a:r>
              <a:rPr lang="en-US" dirty="0" err="1">
                <a:latin typeface="+mn-lt"/>
              </a:rPr>
              <a:t>README.md</a:t>
            </a:r>
            <a:r>
              <a:rPr lang="en-US" dirty="0">
                <a:latin typeface="+mn-lt"/>
              </a:rPr>
              <a:t>, etc.</a:t>
            </a:r>
          </a:p>
          <a:p>
            <a:pPr marL="514350" lvl="1" indent="0">
              <a:buNone/>
            </a:pPr>
            <a:r>
              <a:rPr lang="en-US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$ &lt;command&gt; &lt;options&gt; &lt;arguments&gt;</a:t>
            </a:r>
          </a:p>
          <a:p>
            <a:pPr marL="514350" lvl="1" indent="0">
              <a:buNone/>
            </a:pPr>
            <a:r>
              <a:rPr lang="en-US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$ java -jar path/to/</a:t>
            </a:r>
            <a:r>
              <a:rPr lang="en-US" sz="1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software.jar</a:t>
            </a:r>
            <a:r>
              <a:rPr lang="en-US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&lt;options&gt; &lt;arguments&gt;</a:t>
            </a:r>
          </a:p>
          <a:p>
            <a:pPr marL="514350" lvl="1" indent="0">
              <a:buNone/>
            </a:pPr>
            <a:r>
              <a:rPr lang="en-US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$ script.[</a:t>
            </a:r>
            <a:r>
              <a:rPr lang="en-US" sz="1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sh|pl|py</a:t>
            </a:r>
            <a:r>
              <a:rPr lang="en-US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 &lt;arguments&gt;</a:t>
            </a:r>
          </a:p>
          <a:p>
            <a:pPr marL="514350" lvl="1" indent="0">
              <a:buNone/>
            </a:pPr>
            <a:r>
              <a:rPr lang="en-US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$ </a:t>
            </a:r>
          </a:p>
          <a:p>
            <a:endParaRPr lang="en-US" sz="2000" dirty="0">
              <a:latin typeface="+mn-lt"/>
              <a:cs typeface="Consolas" panose="020B0609020204030204" pitchFamily="49" charset="0"/>
            </a:endParaRPr>
          </a:p>
          <a:p>
            <a:r>
              <a:rPr lang="en-US" dirty="0">
                <a:latin typeface="+mn-lt"/>
              </a:rPr>
              <a:t>Make sure you understand what the command will do before you press enter!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DF94D9-6D43-1748-BFF2-7228147CD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A33393-F5F8-45F7-A391-2A719D3D6973}" type="slidenum">
              <a:rPr lang="en-US" altLang="en-US" smtClean="0"/>
              <a:pPr>
                <a:defRPr/>
              </a:pPr>
              <a:t>27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8471596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6B1E7-6549-4246-865F-11AA1746D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Monitoring Jobs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3E4B4D-E13E-7647-8CBE-EAA1FD5A1E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Display active processes:</a:t>
            </a:r>
          </a:p>
          <a:p>
            <a:pPr marL="457200" lvl="1" indent="0">
              <a:buNone/>
            </a:pPr>
            <a:r>
              <a:rPr lang="en-US" dirty="0">
                <a:latin typeface="+mn-lt"/>
              </a:rPr>
              <a:t>top</a:t>
            </a:r>
          </a:p>
          <a:p>
            <a:pPr marL="457200" lvl="1" indent="0">
              <a:buNone/>
            </a:pPr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View a certain process, or find one:</a:t>
            </a:r>
          </a:p>
          <a:p>
            <a:pPr marL="457200" lvl="1" indent="0">
              <a:buNone/>
            </a:pPr>
            <a:r>
              <a:rPr lang="en-US" dirty="0" err="1">
                <a:latin typeface="+mn-lt"/>
              </a:rPr>
              <a:t>ps</a:t>
            </a:r>
            <a:r>
              <a:rPr lang="en-US" dirty="0">
                <a:latin typeface="+mn-lt"/>
              </a:rPr>
              <a:t> </a:t>
            </a:r>
          </a:p>
          <a:p>
            <a:pPr marL="457200" lvl="1" indent="0">
              <a:buNone/>
            </a:pPr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End a process (send a signal):</a:t>
            </a:r>
          </a:p>
          <a:p>
            <a:pPr marL="457200" lvl="1" indent="0">
              <a:buNone/>
            </a:pPr>
            <a:r>
              <a:rPr lang="en-US" dirty="0">
                <a:latin typeface="+mn-lt"/>
              </a:rPr>
              <a:t>kill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E8A659-6AB8-504C-A7BD-EA4CE1769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A33393-F5F8-45F7-A391-2A719D3D6973}" type="slidenum">
              <a:rPr lang="en-US" altLang="en-US" smtClean="0"/>
              <a:pPr>
                <a:defRPr/>
              </a:pPr>
              <a:t>28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2401584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87AD9D-844B-0947-ACD2-B852A5E8D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Regular Expressions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27C028-7895-0B4D-8D20-032159C9FF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Anchors</a:t>
            </a:r>
          </a:p>
          <a:p>
            <a:r>
              <a:rPr lang="en-US" dirty="0">
                <a:latin typeface="+mn-lt"/>
              </a:rPr>
              <a:t>Wildcards</a:t>
            </a:r>
          </a:p>
          <a:p>
            <a:r>
              <a:rPr lang="en-US" dirty="0">
                <a:latin typeface="+mn-lt"/>
              </a:rPr>
              <a:t>Quantifiers</a:t>
            </a:r>
          </a:p>
          <a:p>
            <a:r>
              <a:rPr lang="en-US" dirty="0">
                <a:latin typeface="+mn-lt"/>
              </a:rPr>
              <a:t>Examples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A2546F-B4E4-E346-8DC3-2A181F519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B5D8A8F-1830-48FA-88C9-7F74DEBF21DB}" type="slidenum">
              <a:rPr lang="en-US" altLang="en-US" smtClean="0"/>
              <a:pPr>
                <a:defRPr/>
              </a:pPr>
              <a:t>29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7882554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E22D68-BAFA-A94F-91D3-475C6DA70A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Table of 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A3F7CD-28DA-6A43-9800-6B7D72EE32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dirty="0">
                <a:latin typeface="+mn-lt"/>
              </a:rPr>
              <a:t>1. Basic Commands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dirty="0">
                <a:latin typeface="+mn-lt"/>
              </a:rPr>
              <a:t>2. Input &amp; Output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dirty="0">
                <a:latin typeface="+mn-lt"/>
              </a:rPr>
              <a:t>3. The Environment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dirty="0">
                <a:latin typeface="+mn-lt"/>
              </a:rPr>
              <a:t>4. Non-standard Software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dirty="0">
                <a:latin typeface="+mn-lt"/>
              </a:rPr>
              <a:t>5. Regular Expressions 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dirty="0">
                <a:latin typeface="+mn-lt"/>
              </a:rPr>
              <a:t>6. Scripting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56869B-28A3-9746-B63E-14C36CC74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A33393-F5F8-45F7-A391-2A719D3D6973}" type="slidenum">
              <a:rPr lang="en-US" altLang="en-US" smtClean="0"/>
              <a:pPr>
                <a:defRPr/>
              </a:pPr>
              <a:t>3</a:t>
            </a:fld>
            <a:endParaRPr lang="en-US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949997-0FA9-6144-B186-4FC7A0157E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732" b="13623"/>
          <a:stretch/>
        </p:blipFill>
        <p:spPr>
          <a:xfrm>
            <a:off x="4890504" y="1269048"/>
            <a:ext cx="3491496" cy="166624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0099E8A-CAC2-5F48-A851-2EE56E09F2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6220" y="3606800"/>
            <a:ext cx="2473960" cy="2473960"/>
          </a:xfrm>
          <a:prstGeom prst="rect">
            <a:avLst/>
          </a:prstGeom>
        </p:spPr>
      </p:pic>
      <p:sp>
        <p:nvSpPr>
          <p:cNvPr id="7" name="Down Arrow 6">
            <a:extLst>
              <a:ext uri="{FF2B5EF4-FFF2-40B4-BE49-F238E27FC236}">
                <a16:creationId xmlns:a16="http://schemas.microsoft.com/office/drawing/2014/main" id="{2CFA5C82-D911-DC46-8607-F5752C09F839}"/>
              </a:ext>
            </a:extLst>
          </p:cNvPr>
          <p:cNvSpPr/>
          <p:nvPr/>
        </p:nvSpPr>
        <p:spPr>
          <a:xfrm>
            <a:off x="6319520" y="3042444"/>
            <a:ext cx="467360" cy="457200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537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A407CF-8E12-6A4D-A189-FDA11510D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Anchors, Wildcards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7F08B6-B324-5242-9FF0-D729043293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Anchors (always use these if possible)</a:t>
            </a:r>
          </a:p>
          <a:p>
            <a:pPr marL="457200" lvl="1" indent="0">
              <a:buNone/>
            </a:pPr>
            <a:r>
              <a:rPr lang="en-US" sz="2400" dirty="0">
                <a:latin typeface="+mn-lt"/>
              </a:rPr>
              <a:t>^ → beginning of a string</a:t>
            </a:r>
          </a:p>
          <a:p>
            <a:pPr marL="457200" lvl="1" indent="0">
              <a:buNone/>
            </a:pPr>
            <a:r>
              <a:rPr lang="en-US" sz="2400" dirty="0">
                <a:latin typeface="+mn-lt"/>
              </a:rPr>
              <a:t>$ → end of a string</a:t>
            </a:r>
          </a:p>
          <a:p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Wildcards are characters that have special meaning to the interpreter</a:t>
            </a:r>
          </a:p>
          <a:p>
            <a:pPr marL="457200" lvl="1" indent="0">
              <a:buNone/>
            </a:pPr>
            <a:r>
              <a:rPr lang="en-US" sz="2400" dirty="0">
                <a:latin typeface="+mn-lt"/>
              </a:rPr>
              <a:t>. → any character</a:t>
            </a:r>
          </a:p>
          <a:p>
            <a:pPr marL="457200" lvl="1" indent="0">
              <a:buNone/>
            </a:pPr>
            <a:r>
              <a:rPr lang="en-US" sz="2400" dirty="0">
                <a:latin typeface="+mn-lt"/>
              </a:rPr>
              <a:t>[abc0123456789] → any character in a list</a:t>
            </a:r>
          </a:p>
          <a:p>
            <a:pPr marL="457200" lvl="1" indent="0">
              <a:buNone/>
            </a:pPr>
            <a:r>
              <a:rPr lang="en-US" sz="2400" dirty="0">
                <a:latin typeface="+mn-lt"/>
              </a:rPr>
              <a:t>[a-zA-Z0-9] → any character in a range</a:t>
            </a:r>
          </a:p>
          <a:p>
            <a:pPr marL="457200" lvl="1" indent="0">
              <a:buNone/>
            </a:pPr>
            <a:r>
              <a:rPr lang="en-US" sz="2400" dirty="0">
                <a:latin typeface="+mn-lt"/>
              </a:rPr>
              <a:t>[^ATCG] → any character </a:t>
            </a:r>
            <a:r>
              <a:rPr lang="en-US" sz="2400" i="1" dirty="0">
                <a:latin typeface="+mn-lt"/>
              </a:rPr>
              <a:t>NOT </a:t>
            </a:r>
            <a:r>
              <a:rPr lang="en-US" sz="2400" dirty="0">
                <a:latin typeface="+mn-lt"/>
              </a:rPr>
              <a:t>in a list</a:t>
            </a:r>
          </a:p>
          <a:p>
            <a:endParaRPr lang="en-US" dirty="0">
              <a:latin typeface="+mn-lt"/>
            </a:endParaRPr>
          </a:p>
          <a:p>
            <a:pPr lvl="1"/>
            <a:endParaRPr lang="en-US" dirty="0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8B00AA-2DB4-F645-8188-4AF6F16DC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A33393-F5F8-45F7-A391-2A719D3D6973}" type="slidenum">
              <a:rPr lang="en-US" altLang="en-US" smtClean="0"/>
              <a:pPr>
                <a:defRPr/>
              </a:pPr>
              <a:t>30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1064234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5AC909-18FD-C74A-AECA-3569ED80C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Quantifiers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978D0F-90B9-1A45-B13A-7354A42E1C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Can specify how many times a character set can be matched</a:t>
            </a:r>
          </a:p>
          <a:p>
            <a:pPr marL="457200" lvl="1" indent="0">
              <a:buNone/>
            </a:pPr>
            <a:r>
              <a:rPr lang="en-US" sz="2400" dirty="0">
                <a:latin typeface="+mn-lt"/>
              </a:rPr>
              <a:t>* → 0 or more times</a:t>
            </a:r>
          </a:p>
          <a:p>
            <a:pPr marL="457200" lvl="1" indent="0">
              <a:buNone/>
            </a:pPr>
            <a:r>
              <a:rPr lang="en-US" sz="2400" dirty="0">
                <a:latin typeface="+mn-lt"/>
              </a:rPr>
              <a:t>\{</a:t>
            </a:r>
            <a:r>
              <a:rPr lang="en-US" sz="2400" dirty="0" err="1">
                <a:latin typeface="+mn-lt"/>
              </a:rPr>
              <a:t>n,m</a:t>
            </a:r>
            <a:r>
              <a:rPr lang="en-US" sz="2400" dirty="0">
                <a:latin typeface="+mn-lt"/>
              </a:rPr>
              <a:t>\} → at least n times, no more than m times\</a:t>
            </a:r>
          </a:p>
          <a:p>
            <a:pPr marL="457200" lvl="1" indent="0">
              <a:buNone/>
            </a:pPr>
            <a:r>
              <a:rPr lang="en-US" sz="2400" dirty="0">
                <a:latin typeface="+mn-lt"/>
              </a:rPr>
              <a:t>\{n,\} → at least n times</a:t>
            </a:r>
          </a:p>
          <a:p>
            <a:pPr marL="457200" lvl="1" indent="0">
              <a:buNone/>
            </a:pPr>
            <a:r>
              <a:rPr lang="en-US" sz="2400" dirty="0">
                <a:latin typeface="+mn-lt"/>
              </a:rPr>
              <a:t>\{n\} → exactly n times</a:t>
            </a:r>
          </a:p>
          <a:p>
            <a:pPr marL="457200" lvl="1" indent="0">
              <a:buNone/>
            </a:pPr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These only work when following a character set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64516C-CC4E-5742-AE3C-69F4E7108F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A33393-F5F8-45F7-A391-2A719D3D6973}" type="slidenum">
              <a:rPr lang="en-US" altLang="en-US" smtClean="0"/>
              <a:pPr>
                <a:defRPr/>
              </a:pPr>
              <a:t>31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4725462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48E6E4-DB03-0A41-97A2-D58E15A02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Regex extended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627AAE-D009-9745-A960-7A1D395441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There are different </a:t>
            </a:r>
            <a:r>
              <a:rPr lang="en-US" dirty="0" err="1">
                <a:latin typeface="+mn-lt"/>
              </a:rPr>
              <a:t>flavours</a:t>
            </a:r>
            <a:r>
              <a:rPr lang="en-US" dirty="0">
                <a:latin typeface="+mn-lt"/>
              </a:rPr>
              <a:t> of regular expressions</a:t>
            </a:r>
          </a:p>
          <a:p>
            <a:pPr lvl="1"/>
            <a:r>
              <a:rPr lang="en-US" dirty="0">
                <a:latin typeface="+mn-lt"/>
              </a:rPr>
              <a:t>Basic</a:t>
            </a:r>
          </a:p>
          <a:p>
            <a:pPr lvl="1"/>
            <a:r>
              <a:rPr lang="en-US" dirty="0">
                <a:latin typeface="+mn-lt"/>
              </a:rPr>
              <a:t>Extended</a:t>
            </a:r>
          </a:p>
          <a:p>
            <a:pPr lvl="1"/>
            <a:r>
              <a:rPr lang="en-US" dirty="0">
                <a:latin typeface="+mn-lt"/>
              </a:rPr>
              <a:t>Perl extended (includes predefined character sets: \w, \W, \s, \S etc.)</a:t>
            </a:r>
          </a:p>
          <a:p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Extended: extra modifiers, and replaces \{, \} with {, }</a:t>
            </a:r>
          </a:p>
          <a:p>
            <a:pPr marL="457200" lvl="1" indent="0">
              <a:buNone/>
            </a:pPr>
            <a:endParaRPr lang="en-US" dirty="0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61E741-FCD4-E04A-BC4B-BE365DA41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A33393-F5F8-45F7-A391-2A719D3D6973}" type="slidenum">
              <a:rPr lang="en-US" altLang="en-US" smtClean="0"/>
              <a:pPr>
                <a:defRPr/>
              </a:pPr>
              <a:t>32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6740599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F95BA-89A3-BE49-88E1-355C6D5906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Shell Scripts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D4FA3A-28EF-B244-BA6D-B337B0E1BC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Variables</a:t>
            </a:r>
          </a:p>
          <a:p>
            <a:r>
              <a:rPr lang="en-US" dirty="0">
                <a:latin typeface="+mn-lt"/>
              </a:rPr>
              <a:t>Conditionals</a:t>
            </a:r>
          </a:p>
          <a:p>
            <a:r>
              <a:rPr lang="en-US" dirty="0">
                <a:latin typeface="+mn-lt"/>
              </a:rPr>
              <a:t>Loops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0DED88-D91F-604E-922D-F952A01E78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B5D8A8F-1830-48FA-88C9-7F74DEBF21DB}" type="slidenum">
              <a:rPr lang="en-US" altLang="en-US" smtClean="0"/>
              <a:pPr>
                <a:defRPr/>
              </a:pPr>
              <a:t>33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8668564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43476D-73A9-ED4F-B6E7-C732D886F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Scripts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8055F7-7B14-404E-A6AF-3F1C0A8A0F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Are “interpreted” sets of instructions to control other programs</a:t>
            </a:r>
          </a:p>
          <a:p>
            <a:pPr lvl="1"/>
            <a:r>
              <a:rPr lang="en-US" dirty="0">
                <a:latin typeface="+mn-lt"/>
              </a:rPr>
              <a:t>Differ from “compiled” software</a:t>
            </a:r>
          </a:p>
          <a:p>
            <a:r>
              <a:rPr lang="en-US" dirty="0">
                <a:latin typeface="+mn-lt"/>
              </a:rPr>
              <a:t>Good for automating small, repetitive tasks.</a:t>
            </a:r>
          </a:p>
          <a:p>
            <a:endParaRPr lang="en-US" dirty="0">
              <a:latin typeface="+mn-lt"/>
            </a:endParaRPr>
          </a:p>
          <a:p>
            <a:endParaRPr lang="en-US" dirty="0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68D281-60FD-7540-BE4F-B33820EB1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A33393-F5F8-45F7-A391-2A719D3D6973}" type="slidenum">
              <a:rPr lang="en-US" altLang="en-US" smtClean="0"/>
              <a:pPr>
                <a:defRPr/>
              </a:pPr>
              <a:t>34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3603498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9059F-6267-AE43-BF91-AB46BD075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Shebang 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3FB75E-190B-004E-9315-A336AD4DCF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Specifies the interpreter that will parse your script</a:t>
            </a:r>
          </a:p>
          <a:p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Can use absolute path:</a:t>
            </a:r>
          </a:p>
          <a:p>
            <a:pPr marL="457200" lvl="1" indent="0">
              <a:buNone/>
            </a:pPr>
            <a:r>
              <a:rPr lang="en-US" dirty="0">
                <a:latin typeface="+mn-lt"/>
              </a:rPr>
              <a:t>#!/bin/bash</a:t>
            </a:r>
          </a:p>
          <a:p>
            <a:pPr marL="457200" lvl="1" indent="0">
              <a:buNone/>
            </a:pPr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Better to use env as other systems may not have the same bash location</a:t>
            </a:r>
          </a:p>
          <a:p>
            <a:pPr marL="457200" lvl="1" indent="0">
              <a:buNone/>
            </a:pPr>
            <a:r>
              <a:rPr lang="en-US" dirty="0">
                <a:latin typeface="+mn-lt"/>
              </a:rPr>
              <a:t>#!/</a:t>
            </a:r>
            <a:r>
              <a:rPr lang="en-US" dirty="0" err="1">
                <a:latin typeface="+mn-lt"/>
              </a:rPr>
              <a:t>usr</a:t>
            </a:r>
            <a:r>
              <a:rPr lang="en-US" dirty="0">
                <a:latin typeface="+mn-lt"/>
              </a:rPr>
              <a:t>/bin/env bash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3C8592-9775-2D41-B5D7-7E1BEE6C4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A33393-F5F8-45F7-A391-2A719D3D6973}" type="slidenum">
              <a:rPr lang="en-US" altLang="en-US" smtClean="0"/>
              <a:pPr>
                <a:defRPr/>
              </a:pPr>
              <a:t>35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57544530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E2D44F-95E6-1544-B294-539B2C9E8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Arguments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12FC13-015C-8443-A7B4-7D551A2C80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Allows the user to give contextual information to the program</a:t>
            </a:r>
          </a:p>
          <a:p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Can be done simply:</a:t>
            </a:r>
          </a:p>
          <a:p>
            <a:pPr marL="457200" lvl="1" indent="0">
              <a:buNone/>
            </a:pPr>
            <a:r>
              <a:rPr lang="en-US" dirty="0">
                <a:latin typeface="+mn-lt"/>
              </a:rPr>
              <a:t>VARIABLEONE=“$1”</a:t>
            </a:r>
          </a:p>
          <a:p>
            <a:pPr marL="457200" lvl="1" indent="0">
              <a:buNone/>
            </a:pPr>
            <a:r>
              <a:rPr lang="en-US" dirty="0">
                <a:latin typeface="+mn-lt"/>
              </a:rPr>
              <a:t>VARIABLETWO=“$2”</a:t>
            </a:r>
          </a:p>
          <a:p>
            <a:pPr marL="457200" lvl="1" indent="0">
              <a:buNone/>
            </a:pPr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This approach makes assumptions about the order and format of arguments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40F249-29ED-C441-9D50-2F0FE54AB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A33393-F5F8-45F7-A391-2A719D3D6973}" type="slidenum">
              <a:rPr lang="en-US" altLang="en-US" smtClean="0"/>
              <a:pPr>
                <a:defRPr/>
              </a:pPr>
              <a:t>36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6780167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B8051-EF3D-2140-8DAC-6E7123406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3D112E-5F2C-084A-BADE-64242A4532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Store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9A4ACD-318D-6742-B913-5AA4F58FE8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A33393-F5F8-45F7-A391-2A719D3D6973}" type="slidenum">
              <a:rPr lang="en-US" altLang="en-US" smtClean="0"/>
              <a:pPr>
                <a:defRPr/>
              </a:pPr>
              <a:t>37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59674634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384A53-4A43-0642-8BEC-86316ADB4F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Conditionals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75266A-5ACB-774E-8841-6779925646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Run a code segment only if a condition is satisfied</a:t>
            </a:r>
          </a:p>
          <a:p>
            <a:r>
              <a:rPr lang="en-US" dirty="0">
                <a:latin typeface="+mn-lt"/>
              </a:rPr>
              <a:t>Useful for specific tasks, and also to avoid error states</a:t>
            </a:r>
          </a:p>
          <a:p>
            <a:endParaRPr lang="en-US" dirty="0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6BA51F-3C48-304D-AE55-43DC82E6B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A33393-F5F8-45F7-A391-2A719D3D6973}" type="slidenum">
              <a:rPr lang="en-US" altLang="en-US" smtClean="0"/>
              <a:pPr>
                <a:defRPr/>
              </a:pPr>
              <a:t>38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0217137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28D2E9-FB8E-374E-B1D7-A337BDAD1C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Loops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985C28-0C19-D54A-94A4-53F98B712E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Run a code segment multiple times</a:t>
            </a:r>
          </a:p>
          <a:p>
            <a:r>
              <a:rPr lang="en-US" dirty="0">
                <a:latin typeface="+mn-lt"/>
              </a:rPr>
              <a:t>Common pitfalls:</a:t>
            </a:r>
          </a:p>
          <a:p>
            <a:pPr lvl="1"/>
            <a:r>
              <a:rPr lang="en-US" dirty="0">
                <a:latin typeface="+mn-lt"/>
              </a:rPr>
              <a:t>Infinite loops</a:t>
            </a:r>
          </a:p>
          <a:p>
            <a:pPr lvl="1"/>
            <a:r>
              <a:rPr lang="en-US" dirty="0">
                <a:latin typeface="+mn-lt"/>
              </a:rPr>
              <a:t>Off-by-one errors</a:t>
            </a:r>
          </a:p>
          <a:p>
            <a:pPr lvl="1"/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Different types:</a:t>
            </a:r>
          </a:p>
          <a:p>
            <a:pPr lvl="1"/>
            <a:r>
              <a:rPr lang="en-US" dirty="0">
                <a:latin typeface="+mn-lt"/>
              </a:rPr>
              <a:t>For loops</a:t>
            </a:r>
          </a:p>
          <a:p>
            <a:pPr lvl="1"/>
            <a:r>
              <a:rPr lang="en-US" dirty="0">
                <a:latin typeface="+mn-lt"/>
              </a:rPr>
              <a:t>While loops</a:t>
            </a:r>
          </a:p>
          <a:p>
            <a:pPr lvl="1"/>
            <a:r>
              <a:rPr lang="en-US" dirty="0">
                <a:latin typeface="+mn-lt"/>
              </a:rPr>
              <a:t>Recursion (too complicated for this workshop and rarely required)</a:t>
            </a:r>
          </a:p>
          <a:p>
            <a:pPr lvl="1"/>
            <a:endParaRPr lang="en-US" dirty="0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657EB1-1318-9841-B994-89FA3D6C8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A33393-F5F8-45F7-A391-2A719D3D6973}" type="slidenum">
              <a:rPr lang="en-US" altLang="en-US" smtClean="0"/>
              <a:pPr>
                <a:defRPr/>
              </a:pPr>
              <a:t>39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6731839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3822DEB-3774-A441-8365-D21EE77BD1AD}"/>
              </a:ext>
            </a:extLst>
          </p:cNvPr>
          <p:cNvSpPr/>
          <p:nvPr/>
        </p:nvSpPr>
        <p:spPr>
          <a:xfrm>
            <a:off x="927321" y="3283958"/>
            <a:ext cx="7380797" cy="40221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727D29A-3F9C-574B-996A-7802B485B4BD}"/>
              </a:ext>
            </a:extLst>
          </p:cNvPr>
          <p:cNvSpPr/>
          <p:nvPr/>
        </p:nvSpPr>
        <p:spPr>
          <a:xfrm>
            <a:off x="927321" y="1817012"/>
            <a:ext cx="7380797" cy="40221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BF69B18-9CAD-C645-99E3-EE5F1D3A31DC}"/>
              </a:ext>
            </a:extLst>
          </p:cNvPr>
          <p:cNvSpPr/>
          <p:nvPr/>
        </p:nvSpPr>
        <p:spPr>
          <a:xfrm>
            <a:off x="927321" y="4750904"/>
            <a:ext cx="7380797" cy="40221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4CCC16-7A7A-A243-B3DE-ABED15215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 Setup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8E2BAC-C0BF-094A-83B0-17E60581BB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 secure shell on the remote server:</a:t>
            </a:r>
          </a:p>
          <a:p>
            <a:pPr marL="457200" lvl="1" indent="0">
              <a:buNone/>
            </a:pPr>
            <a:r>
              <a:rPr lang="en-US" sz="2400" dirty="0">
                <a:highlight>
                  <a:srgbClr val="C0C0C0"/>
                </a:highlight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$ </a:t>
            </a:r>
            <a:r>
              <a:rPr lang="en-US" sz="2400" dirty="0" err="1">
                <a:highlight>
                  <a:srgbClr val="C0C0C0"/>
                </a:highlight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ssh</a:t>
            </a:r>
            <a:r>
              <a:rPr lang="en-US" sz="2400" dirty="0">
                <a:highlight>
                  <a:srgbClr val="C0C0C0"/>
                </a:highlight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 &lt;username&gt;@&lt;address&gt;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Acquire access to a worker node:</a:t>
            </a:r>
          </a:p>
          <a:p>
            <a:pPr marL="457200" lvl="1" indent="0">
              <a:buNone/>
            </a:pPr>
            <a:r>
              <a:rPr lang="en-US" sz="2400" dirty="0">
                <a:highlight>
                  <a:srgbClr val="C0C0C0"/>
                </a:highlight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$ </a:t>
            </a:r>
            <a:r>
              <a:rPr lang="en-US" sz="2400" dirty="0" err="1">
                <a:highlight>
                  <a:srgbClr val="C0C0C0"/>
                </a:highlight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qlogin</a:t>
            </a:r>
            <a:r>
              <a:rPr lang="en-US" sz="2400" dirty="0">
                <a:highlight>
                  <a:srgbClr val="C0C0C0"/>
                </a:highlight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 -n 1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Run a script to setup the workshop environment:</a:t>
            </a:r>
          </a:p>
          <a:p>
            <a:pPr marL="457200" lvl="1" indent="0">
              <a:buNone/>
            </a:pPr>
            <a:r>
              <a:rPr lang="en-US" sz="2400" dirty="0">
                <a:highlight>
                  <a:srgbClr val="C0C0C0"/>
                </a:highlight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$ ./</a:t>
            </a:r>
            <a:r>
              <a:rPr lang="en-US" sz="2400" dirty="0" err="1">
                <a:highlight>
                  <a:srgbClr val="C0C0C0"/>
                </a:highlight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workshop_setup.sh</a:t>
            </a:r>
            <a:endParaRPr lang="en-US" sz="2400" dirty="0">
              <a:latin typeface="Consolas" panose="020B0609020204030204" pitchFamily="49" charset="0"/>
              <a:ea typeface="Menlo" panose="020B060903080402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D6393C-B3DE-B042-8EA5-CBEB48ED6C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A33393-F5F8-45F7-A391-2A719D3D6973}" type="slidenum">
              <a:rPr lang="en-US" altLang="en-US" smtClean="0"/>
              <a:pPr>
                <a:defRPr/>
              </a:pPr>
              <a:t>4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52023946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AD4F55-52E2-524B-8E85-10A7F3BBB3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83930A-B63C-5948-8A20-322BF729D3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C0D44C-5386-3B4C-B637-356FA2BB0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A33393-F5F8-45F7-A391-2A719D3D6973}" type="slidenum">
              <a:rPr lang="en-US" altLang="en-US" smtClean="0"/>
              <a:pPr>
                <a:defRPr/>
              </a:pPr>
              <a:t>40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84777519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56D5CB-FD80-D041-8AB0-444C5AAF3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Scripting Best Practices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8C359A-40F2-3742-8F1A-743DD88F22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4C2887-2225-794F-861A-5C3A6345E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B5D8A8F-1830-48FA-88C9-7F74DEBF21DB}" type="slidenum">
              <a:rPr lang="en-US" altLang="en-US" smtClean="0"/>
              <a:pPr>
                <a:defRPr/>
              </a:pPr>
              <a:t>41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65627619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A4A47E-2708-3B47-B701-F847A25B27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Best Practices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2BB1FC-E5A8-1947-AABB-5CE81C1EBE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Formatting:</a:t>
            </a:r>
          </a:p>
          <a:p>
            <a:pPr lvl="1"/>
            <a:r>
              <a:rPr lang="en-US" dirty="0">
                <a:latin typeface="+mn-lt"/>
              </a:rPr>
              <a:t>Variables, functions and commands should be distinct</a:t>
            </a:r>
          </a:p>
          <a:p>
            <a:pPr marL="457200" lvl="1" indent="0">
              <a:buNone/>
            </a:pPr>
            <a:r>
              <a:rPr lang="en-US" sz="24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CAPITAL_AND_UNDERSCORES</a:t>
            </a:r>
          </a:p>
          <a:p>
            <a:pPr marL="457200" lvl="1" indent="0">
              <a:buNone/>
            </a:pPr>
            <a:r>
              <a:rPr lang="en-US" sz="2400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camelCaseFormat</a:t>
            </a:r>
            <a:r>
              <a:rPr lang="en-US" b="1" dirty="0">
                <a:latin typeface="+mn-lt"/>
              </a:rPr>
              <a:t> </a:t>
            </a:r>
            <a:r>
              <a:rPr lang="en-US" dirty="0">
                <a:latin typeface="+mn-lt"/>
              </a:rPr>
              <a:t>or </a:t>
            </a:r>
            <a:r>
              <a:rPr lang="en-US" sz="2400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CamelCaseFormat</a:t>
            </a:r>
            <a:endParaRPr lang="en-US" sz="2400" b="1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457200" lvl="1" indent="0">
              <a:buNone/>
            </a:pPr>
            <a:r>
              <a:rPr lang="en-US" sz="2400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lowercase_and_underscores</a:t>
            </a:r>
            <a:endParaRPr lang="en-US" sz="2400" b="1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However you choose to distinguish these is fine, just be </a:t>
            </a:r>
            <a:r>
              <a:rPr lang="en-US" i="1" u="sng" dirty="0">
                <a:latin typeface="+mn-lt"/>
              </a:rPr>
              <a:t>consistent</a:t>
            </a:r>
            <a:r>
              <a:rPr lang="en-US" dirty="0">
                <a:latin typeface="+mn-lt"/>
              </a:rPr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7E001E-1FC7-0B4A-894B-A23E754241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A33393-F5F8-45F7-A391-2A719D3D6973}" type="slidenum">
              <a:rPr lang="en-US" altLang="en-US" smtClean="0"/>
              <a:pPr>
                <a:defRPr/>
              </a:pPr>
              <a:t>42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3389207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690E1E-79EA-8741-8336-E389AD4471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Arguments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EA95D9-0363-DC45-8B72-DEC09BF040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Can eliminate assumptions made for argument format and order using </a:t>
            </a:r>
            <a:r>
              <a:rPr lang="en-US" i="1" dirty="0">
                <a:latin typeface="+mn-lt"/>
              </a:rPr>
              <a:t>case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CE8A34-EB62-D94F-B5AC-DA839AE8B8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A33393-F5F8-45F7-A391-2A719D3D6973}" type="slidenum">
              <a:rPr lang="en-US" altLang="en-US" smtClean="0"/>
              <a:pPr>
                <a:defRPr/>
              </a:pPr>
              <a:t>43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06403305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33A6B5-CAC0-BE41-9085-D1FD883FF0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4640" y="214629"/>
            <a:ext cx="8849360" cy="6506845"/>
          </a:xfrm>
        </p:spPr>
        <p:txBody>
          <a:bodyPr numCol="2"/>
          <a:lstStyle/>
          <a:p>
            <a:pPr marL="0" indent="0">
              <a:buNone/>
            </a:pP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VARIABLEONE=“/path/to/file1.txt”</a:t>
            </a:r>
          </a:p>
          <a:p>
            <a:pPr marL="0" indent="0">
              <a:buNone/>
            </a:pP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VARIABLETWO=“/path/to/file2.txt”</a:t>
            </a:r>
          </a:p>
          <a:p>
            <a:pPr marL="0" indent="0">
              <a:buNone/>
            </a:pPr>
            <a:endParaRPr lang="en-US" sz="16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buNone/>
            </a:pP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while [ $# -</a:t>
            </a:r>
            <a:r>
              <a:rPr lang="en-US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gt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0 ]; do</a:t>
            </a:r>
          </a:p>
          <a:p>
            <a:pPr marL="0" indent="0">
              <a:buNone/>
            </a:pP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case “$1” in</a:t>
            </a:r>
          </a:p>
          <a:p>
            <a:pPr marL="0" indent="0">
              <a:buNone/>
            </a:pP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	-v1|--variable1)</a:t>
            </a:r>
          </a:p>
          <a:p>
            <a:pPr marL="0" indent="0">
              <a:buNone/>
            </a:pP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		VARIABLEONE=“$2”</a:t>
            </a:r>
          </a:p>
          <a:p>
            <a:pPr marL="0" indent="0">
              <a:buNone/>
            </a:pP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		shift 2</a:t>
            </a:r>
          </a:p>
          <a:p>
            <a:pPr marL="0" indent="0">
              <a:buNone/>
            </a:pP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		;;</a:t>
            </a:r>
          </a:p>
          <a:p>
            <a:pPr marL="0" indent="0">
              <a:buNone/>
            </a:pP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	-v2|--variable2)</a:t>
            </a:r>
          </a:p>
          <a:p>
            <a:pPr marL="0" indent="0">
              <a:buNone/>
            </a:pP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		VARIABLEONE=“$2”</a:t>
            </a:r>
          </a:p>
          <a:p>
            <a:pPr marL="0" indent="0">
              <a:buNone/>
            </a:pP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		shift 2</a:t>
            </a:r>
          </a:p>
          <a:p>
            <a:pPr marL="0" indent="0">
              <a:buNone/>
            </a:pP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		;;</a:t>
            </a:r>
          </a:p>
          <a:p>
            <a:pPr marL="0" indent="0">
              <a:buNone/>
            </a:pP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	*)</a:t>
            </a:r>
          </a:p>
          <a:p>
            <a:pPr marL="0" indent="0">
              <a:buNone/>
            </a:pP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		break</a:t>
            </a:r>
          </a:p>
          <a:p>
            <a:pPr marL="0" indent="0">
              <a:buNone/>
            </a:pP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		;;</a:t>
            </a:r>
          </a:p>
          <a:p>
            <a:pPr marL="0" indent="0">
              <a:buNone/>
            </a:pP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esac</a:t>
            </a:r>
            <a:endParaRPr lang="en-US" sz="16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buNone/>
            </a:pP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done</a:t>
            </a:r>
          </a:p>
          <a:p>
            <a:pPr marL="0" indent="0">
              <a:buNone/>
            </a:pPr>
            <a:endParaRPr lang="en-US" sz="20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buNone/>
            </a:pPr>
            <a:endParaRPr lang="en-CA" sz="18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buNone/>
            </a:pPr>
            <a:r>
              <a:rPr lang="en-CA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# Some simple argument checks</a:t>
            </a:r>
          </a:p>
          <a:p>
            <a:pPr marL="0" indent="0">
              <a:buNone/>
            </a:pPr>
            <a:r>
              <a:rPr lang="en-CA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wrong_arg</a:t>
            </a:r>
            <a:r>
              <a:rPr lang="en-CA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 { </a:t>
            </a:r>
          </a:p>
          <a:p>
            <a:pPr marL="0" indent="0">
              <a:buNone/>
            </a:pPr>
            <a:r>
              <a:rPr lang="en-CA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echo "Error: invalid value for $1" &gt;&amp;2 </a:t>
            </a:r>
          </a:p>
          <a:p>
            <a:pPr marL="0" indent="0">
              <a:buNone/>
            </a:pPr>
            <a:r>
              <a:rPr lang="en-CA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exit 2 </a:t>
            </a:r>
          </a:p>
          <a:p>
            <a:pPr marL="0" indent="0">
              <a:buNone/>
            </a:pPr>
            <a:r>
              <a:rPr lang="en-CA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 </a:t>
            </a:r>
          </a:p>
          <a:p>
            <a:pPr marL="0" indent="0">
              <a:buNone/>
            </a:pPr>
            <a:endParaRPr lang="en-CA" sz="16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buNone/>
            </a:pPr>
            <a:r>
              <a:rPr lang="en-CA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 -f $IN_FILE ] || </a:t>
            </a:r>
            <a:r>
              <a:rPr lang="en-CA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wrong_arg</a:t>
            </a:r>
            <a:r>
              <a:rPr lang="en-CA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"input file" </a:t>
            </a:r>
          </a:p>
          <a:p>
            <a:pPr marL="0" indent="0">
              <a:buNone/>
            </a:pPr>
            <a:r>
              <a:rPr lang="en-CA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 -f $OUT_FILE ] || </a:t>
            </a:r>
            <a:r>
              <a:rPr lang="en-CA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wrong_arg</a:t>
            </a:r>
            <a:r>
              <a:rPr lang="en-CA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"output file"</a:t>
            </a:r>
            <a:endParaRPr lang="en-US" sz="16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E83A28-CC61-B64A-843B-A46F5756D2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A33393-F5F8-45F7-A391-2A719D3D6973}" type="slidenum">
              <a:rPr lang="en-US" altLang="en-US" smtClean="0"/>
              <a:pPr>
                <a:defRPr/>
              </a:pPr>
              <a:t>44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80276214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DCDB2-D994-4940-AF04-B816843E5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Debugging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EFC97F-45C0-3F41-8B34-6AEFABF2AF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Using the ”set” </a:t>
            </a:r>
            <a:r>
              <a:rPr lang="en-US" dirty="0" err="1">
                <a:latin typeface="+mn-lt"/>
              </a:rPr>
              <a:t>builtin</a:t>
            </a:r>
            <a:r>
              <a:rPr lang="en-US" dirty="0">
                <a:latin typeface="+mn-lt"/>
              </a:rPr>
              <a:t>, can activate debugging mode:</a:t>
            </a:r>
          </a:p>
          <a:p>
            <a:pPr marL="457200" lvl="1" indent="0">
              <a:buNone/>
            </a:pPr>
            <a:r>
              <a:rPr lang="en-US" dirty="0">
                <a:latin typeface="+mn-lt"/>
              </a:rPr>
              <a:t>set -x</a:t>
            </a:r>
          </a:p>
          <a:p>
            <a:pPr lvl="1"/>
            <a:r>
              <a:rPr lang="en-US" dirty="0">
                <a:latin typeface="+mn-lt"/>
              </a:rPr>
              <a:t>Prints all command executions and variable changes</a:t>
            </a:r>
          </a:p>
          <a:p>
            <a:pPr marL="457200" lvl="1" indent="0">
              <a:buNone/>
            </a:pPr>
            <a:r>
              <a:rPr lang="en-US" dirty="0">
                <a:latin typeface="+mn-lt"/>
              </a:rPr>
              <a:t>set -</a:t>
            </a:r>
            <a:r>
              <a:rPr lang="en-US" dirty="0" err="1">
                <a:latin typeface="+mn-lt"/>
              </a:rPr>
              <a:t>euo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pipefail</a:t>
            </a:r>
            <a:endParaRPr lang="en-US" dirty="0">
              <a:latin typeface="+mn-lt"/>
            </a:endParaRPr>
          </a:p>
          <a:p>
            <a:pPr lvl="1"/>
            <a:r>
              <a:rPr lang="en-US" dirty="0">
                <a:latin typeface="+mn-lt"/>
              </a:rPr>
              <a:t>Exit when commands fail, var references are not declared and when pipes fail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C47C84-1A06-4344-AE68-8519281BF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A33393-F5F8-45F7-A391-2A719D3D6973}" type="slidenum">
              <a:rPr lang="en-US" altLang="en-US" smtClean="0"/>
              <a:pPr>
                <a:defRPr/>
              </a:pPr>
              <a:t>45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06747285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78B0A-D2B7-2342-A1DD-920A8F7D0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Scripting Templates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ADF8AB-1D90-3343-8993-C34CE18743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41C43D-8ABB-1246-8406-243D0CA95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B5D8A8F-1830-48FA-88C9-7F74DEBF21DB}" type="slidenum">
              <a:rPr lang="en-US" altLang="en-US" smtClean="0"/>
              <a:pPr>
                <a:defRPr/>
              </a:pPr>
              <a:t>46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07322059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EB8753-8154-1B42-99A0-7951880CD9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47B66D-2D7A-674F-A885-F3D20BFDE0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A2E99A-CC07-0243-BF30-75ED48DDF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A33393-F5F8-45F7-A391-2A719D3D6973}" type="slidenum">
              <a:rPr lang="en-US" altLang="en-US" smtClean="0"/>
              <a:pPr>
                <a:defRPr/>
              </a:pPr>
              <a:t>47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3948995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E16F58E-D1F8-AB43-AC72-7E0FEE894B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70747" y="0"/>
            <a:ext cx="10114845" cy="568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04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8CBF8A0-6368-D44A-B670-1257B8A421A1}"/>
              </a:ext>
            </a:extLst>
          </p:cNvPr>
          <p:cNvSpPr/>
          <p:nvPr/>
        </p:nvSpPr>
        <p:spPr>
          <a:xfrm>
            <a:off x="927321" y="2632021"/>
            <a:ext cx="7380797" cy="40221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2E3D59-B5C3-4B40-B8FD-A0D9D92BD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What is the command line?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EF7F3AD-BD82-7840-8697-3D5E5F4F86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>
                <a:latin typeface="+mn-lt"/>
              </a:rPr>
              <a:t>User interface, where a user can issues “commands” to the computer carry out various tasks.</a:t>
            </a:r>
          </a:p>
          <a:p>
            <a:r>
              <a:rPr lang="en-US" sz="2800" dirty="0">
                <a:latin typeface="+mn-lt"/>
              </a:rPr>
              <a:t>Commands follow a strict format: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n-US" sz="2400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$ &lt;command&gt; &lt;options&gt; &lt;arguments&gt;</a:t>
            </a:r>
            <a:endParaRPr lang="en-US" sz="2400" b="1" dirty="0">
              <a:latin typeface="+mn-lt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sz="2000" b="1" dirty="0">
              <a:latin typeface="+mn-lt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2000" b="1" dirty="0">
                <a:latin typeface="+mn-lt"/>
              </a:rPr>
              <a:t>&lt;command&gt;</a:t>
            </a:r>
            <a:r>
              <a:rPr lang="en-US" sz="2000" dirty="0">
                <a:latin typeface="+mn-lt"/>
              </a:rPr>
              <a:t>: an executable file on the system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000" b="1" dirty="0">
                <a:latin typeface="+mn-lt"/>
              </a:rPr>
              <a:t>&lt;options&gt;</a:t>
            </a:r>
            <a:r>
              <a:rPr lang="en-US" sz="2000" dirty="0">
                <a:latin typeface="+mn-lt"/>
              </a:rPr>
              <a:t>: flags that change the default behavior of the program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000" b="1" dirty="0">
                <a:latin typeface="+mn-lt"/>
              </a:rPr>
              <a:t>&lt;arguments&gt;</a:t>
            </a:r>
            <a:r>
              <a:rPr lang="en-US" sz="2000" dirty="0">
                <a:latin typeface="+mn-lt"/>
              </a:rPr>
              <a:t>: information the program requires to carry out it’s task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783BFA-395B-1B44-9723-B10D3DFF2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03C17E2-FE20-4A53-829D-86648B27AE28}" type="slidenum">
              <a:rPr lang="en-US" altLang="en-US" smtClean="0"/>
              <a:pPr>
                <a:defRPr/>
              </a:pPr>
              <a:t>6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5446311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58FB1A2-3772-E14D-A393-E84AB31F55F1}"/>
              </a:ext>
            </a:extLst>
          </p:cNvPr>
          <p:cNvSpPr/>
          <p:nvPr/>
        </p:nvSpPr>
        <p:spPr>
          <a:xfrm>
            <a:off x="927321" y="1817012"/>
            <a:ext cx="7380797" cy="40221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B9E71B8-CCF5-4940-8536-AAF51BACB2A7}"/>
              </a:ext>
            </a:extLst>
          </p:cNvPr>
          <p:cNvSpPr/>
          <p:nvPr/>
        </p:nvSpPr>
        <p:spPr>
          <a:xfrm>
            <a:off x="936597" y="3281377"/>
            <a:ext cx="7380797" cy="40221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FC1F6AE-838F-2149-950F-31A725479A81}"/>
              </a:ext>
            </a:extLst>
          </p:cNvPr>
          <p:cNvSpPr/>
          <p:nvPr/>
        </p:nvSpPr>
        <p:spPr>
          <a:xfrm>
            <a:off x="936597" y="4746453"/>
            <a:ext cx="7380797" cy="40221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824500-5C24-954C-BBA4-2685BFD60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latin typeface="+mj-lt"/>
              </a:rPr>
              <a:t>Locating Files and Directories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6254A3-E50B-D048-A592-7081C56F78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Where am I?</a:t>
            </a:r>
          </a:p>
          <a:p>
            <a:pPr marL="457200" lvl="1" indent="0">
              <a:buNone/>
            </a:pPr>
            <a:r>
              <a:rPr lang="en-US" sz="2400" dirty="0"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$ </a:t>
            </a:r>
            <a:r>
              <a:rPr lang="en-US" sz="2400" dirty="0" err="1"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pwd</a:t>
            </a:r>
            <a:endParaRPr lang="en-US" sz="2400" dirty="0">
              <a:highlight>
                <a:srgbClr val="C0C0C0"/>
              </a:highlight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457200" lvl="1" indent="0">
              <a:buNone/>
            </a:pPr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What is around me?</a:t>
            </a:r>
          </a:p>
          <a:p>
            <a:pPr marL="457200" lvl="1" indent="0">
              <a:buNone/>
            </a:pPr>
            <a:r>
              <a:rPr lang="en-US" sz="2400" dirty="0"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$ ls </a:t>
            </a:r>
          </a:p>
          <a:p>
            <a:pPr marL="457200" lvl="1" indent="0">
              <a:buNone/>
            </a:pPr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How do I leave this place?</a:t>
            </a:r>
          </a:p>
          <a:p>
            <a:pPr marL="457200" lvl="1" indent="0">
              <a:buNone/>
            </a:pPr>
            <a:r>
              <a:rPr lang="en-US" sz="2400" dirty="0"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$ cd [path/to/directory]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D811A5-7ED4-2143-95CC-16D3BAB1F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A33393-F5F8-45F7-A391-2A719D3D6973}" type="slidenum">
              <a:rPr lang="en-US" altLang="en-US" smtClean="0"/>
              <a:pPr>
                <a:defRPr/>
              </a:pPr>
              <a:t>7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5305188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E4D185-A14B-8C49-9E3B-C727C0E17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Paths – Relative vs Absolute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7E936F-5E29-4C42-BFC3-FE660B4F4E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Relative path: specifies the path from your current location to the file</a:t>
            </a:r>
          </a:p>
          <a:p>
            <a:pPr lvl="1"/>
            <a:r>
              <a:rPr lang="en-US" dirty="0">
                <a:latin typeface="+mn-lt"/>
              </a:rPr>
              <a:t>Current directory can be referenced with: “./”</a:t>
            </a:r>
          </a:p>
          <a:p>
            <a:pPr lvl="1"/>
            <a:r>
              <a:rPr lang="en-US" dirty="0">
                <a:latin typeface="+mn-lt"/>
              </a:rPr>
              <a:t>One directory up: “../”</a:t>
            </a:r>
          </a:p>
          <a:p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Absolute path: specifies the path to the file relative to the base root directory</a:t>
            </a:r>
          </a:p>
          <a:p>
            <a:pPr lvl="1"/>
            <a:r>
              <a:rPr lang="en-US" dirty="0">
                <a:latin typeface="+mn-lt"/>
              </a:rPr>
              <a:t>Begins with “/”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1AA042-6E74-8949-B2C4-BF57A4E60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A33393-F5F8-45F7-A391-2A719D3D6973}" type="slidenum">
              <a:rPr lang="en-US" altLang="en-US" smtClean="0"/>
              <a:pPr>
                <a:defRPr/>
              </a:pPr>
              <a:t>8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8837233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123C842-ABE8-FE43-8AD6-C4CFCB8E24FA}"/>
              </a:ext>
            </a:extLst>
          </p:cNvPr>
          <p:cNvSpPr/>
          <p:nvPr/>
        </p:nvSpPr>
        <p:spPr>
          <a:xfrm>
            <a:off x="927321" y="1817012"/>
            <a:ext cx="7380797" cy="40221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872E870-3320-7F4B-9FD8-F26FE6EC0B3B}"/>
              </a:ext>
            </a:extLst>
          </p:cNvPr>
          <p:cNvSpPr/>
          <p:nvPr/>
        </p:nvSpPr>
        <p:spPr>
          <a:xfrm>
            <a:off x="927321" y="3227891"/>
            <a:ext cx="7380797" cy="40221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AB574B6-C6DE-124D-BBDD-A5BD31401D5C}"/>
              </a:ext>
            </a:extLst>
          </p:cNvPr>
          <p:cNvSpPr/>
          <p:nvPr/>
        </p:nvSpPr>
        <p:spPr>
          <a:xfrm>
            <a:off x="927321" y="4861699"/>
            <a:ext cx="7380797" cy="40221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61016DF-C6B5-C94C-A97A-B0A8916646CA}"/>
              </a:ext>
            </a:extLst>
          </p:cNvPr>
          <p:cNvSpPr/>
          <p:nvPr/>
        </p:nvSpPr>
        <p:spPr>
          <a:xfrm>
            <a:off x="927321" y="3546041"/>
            <a:ext cx="7380797" cy="40221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782B45-4DAB-B24E-BDE0-5A7049915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latin typeface="+mj-lt"/>
              </a:rPr>
              <a:t>Create, Move, Delete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3FB1F-62C4-1C4C-BE71-84360BF912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Creating files:</a:t>
            </a:r>
          </a:p>
          <a:p>
            <a:pPr marL="457200" lvl="1" indent="0">
              <a:buNone/>
            </a:pPr>
            <a:r>
              <a:rPr lang="en-US" sz="2400" dirty="0"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$ touch &lt;filename&gt;</a:t>
            </a:r>
          </a:p>
          <a:p>
            <a:pPr marL="457200" lvl="1" indent="0">
              <a:buNone/>
            </a:pPr>
            <a:endParaRPr lang="en-US" sz="2400" dirty="0">
              <a:highlight>
                <a:srgbClr val="C0C0C0"/>
              </a:highlight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dirty="0">
                <a:latin typeface="+mn-lt"/>
              </a:rPr>
              <a:t>Copying/Moving files:</a:t>
            </a:r>
          </a:p>
          <a:p>
            <a:pPr marL="457200" lvl="1" indent="0">
              <a:buNone/>
            </a:pPr>
            <a:r>
              <a:rPr lang="en-US" sz="2400" dirty="0"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$ cp &lt;source&gt; &lt;destination&gt;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en-US" sz="2400" dirty="0"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$ mv &lt;source&gt; &lt;destination&gt;</a:t>
            </a:r>
          </a:p>
          <a:p>
            <a:pPr marL="457200" lvl="1" indent="0">
              <a:spcBef>
                <a:spcPts val="0"/>
              </a:spcBef>
              <a:buNone/>
            </a:pPr>
            <a:endParaRPr lang="en-US" sz="2400" dirty="0">
              <a:highlight>
                <a:srgbClr val="C0C0C0"/>
              </a:highlight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dirty="0">
                <a:latin typeface="+mn-lt"/>
              </a:rPr>
              <a:t>Deleting files:</a:t>
            </a:r>
          </a:p>
          <a:p>
            <a:pPr marL="457200" lvl="1" indent="0">
              <a:buNone/>
            </a:pPr>
            <a:r>
              <a:rPr lang="en-US" sz="2400" dirty="0"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$ rm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D43E67-A31C-4647-9C15-F7C2DD69B6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A33393-F5F8-45F7-A391-2A719D3D6973}" type="slidenum">
              <a:rPr lang="en-US" altLang="en-US" smtClean="0"/>
              <a:pPr>
                <a:defRPr/>
              </a:pPr>
              <a:t>9</a:t>
            </a:fld>
            <a:endParaRPr lang="en-US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746CE6-355B-2A4C-97BB-C8CC5AE69493}"/>
              </a:ext>
            </a:extLst>
          </p:cNvPr>
          <p:cNvSpPr txBox="1"/>
          <p:nvPr/>
        </p:nvSpPr>
        <p:spPr>
          <a:xfrm>
            <a:off x="3559591" y="3940840"/>
            <a:ext cx="41966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+mn-lt"/>
              </a:rPr>
              <a:t>* Note: </a:t>
            </a:r>
            <a:r>
              <a:rPr lang="en-US" sz="2000" i="1" dirty="0">
                <a:latin typeface="+mn-lt"/>
              </a:rPr>
              <a:t>mv </a:t>
            </a:r>
            <a:r>
              <a:rPr lang="en-US" sz="2000" dirty="0">
                <a:latin typeface="+mn-lt"/>
              </a:rPr>
              <a:t>is also used to rename files</a:t>
            </a:r>
          </a:p>
        </p:txBody>
      </p:sp>
    </p:spTree>
    <p:extLst>
      <p:ext uri="{BB962C8B-B14F-4D97-AF65-F5344CB8AC3E}">
        <p14:creationId xmlns:p14="http://schemas.microsoft.com/office/powerpoint/2010/main" val="25753374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33728</TotalTime>
  <Words>1694</Words>
  <Application>Microsoft Macintosh PowerPoint</Application>
  <PresentationFormat>On-screen Show (4:3)</PresentationFormat>
  <Paragraphs>371</Paragraphs>
  <Slides>47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47</vt:i4>
      </vt:variant>
    </vt:vector>
  </HeadingPairs>
  <TitlesOfParts>
    <vt:vector size="55" baseType="lpstr">
      <vt:lpstr>Arial</vt:lpstr>
      <vt:lpstr>Arial Narrow</vt:lpstr>
      <vt:lpstr>Calibri</vt:lpstr>
      <vt:lpstr>Consolas</vt:lpstr>
      <vt:lpstr>Menlo</vt:lpstr>
      <vt:lpstr>Times New Roman</vt:lpstr>
      <vt:lpstr>Office Theme</vt:lpstr>
      <vt:lpstr>1_Office Theme</vt:lpstr>
      <vt:lpstr>UNIX Workshop: Practical Guide to the Command Line</vt:lpstr>
      <vt:lpstr>The Goal of this Workshop</vt:lpstr>
      <vt:lpstr>Table of Contents</vt:lpstr>
      <vt:lpstr>Initial Setup</vt:lpstr>
      <vt:lpstr>PowerPoint Presentation</vt:lpstr>
      <vt:lpstr>What is the command line?</vt:lpstr>
      <vt:lpstr>Locating Files and Directories</vt:lpstr>
      <vt:lpstr>Paths – Relative vs Absolute</vt:lpstr>
      <vt:lpstr>Create, Move, Delete Files</vt:lpstr>
      <vt:lpstr>Reading File Contents</vt:lpstr>
      <vt:lpstr>Options</vt:lpstr>
      <vt:lpstr>Options – Useful Examples</vt:lpstr>
      <vt:lpstr>Input and Output</vt:lpstr>
      <vt:lpstr>Text Streams</vt:lpstr>
      <vt:lpstr>Redirection</vt:lpstr>
      <vt:lpstr>Pipes</vt:lpstr>
      <vt:lpstr>The Environment</vt:lpstr>
      <vt:lpstr>Where do commands go?</vt:lpstr>
      <vt:lpstr>Variables</vt:lpstr>
      <vt:lpstr>Environment Setup</vt:lpstr>
      <vt:lpstr>Software</vt:lpstr>
      <vt:lpstr>Installing New Programs (via git)</vt:lpstr>
      <vt:lpstr>To get github link:</vt:lpstr>
      <vt:lpstr>Make and Makefiles</vt:lpstr>
      <vt:lpstr>Add To Path</vt:lpstr>
      <vt:lpstr>Dependencies</vt:lpstr>
      <vt:lpstr>Running Software</vt:lpstr>
      <vt:lpstr>Monitoring Jobs</vt:lpstr>
      <vt:lpstr>Regular Expressions</vt:lpstr>
      <vt:lpstr>Anchors, Wildcards</vt:lpstr>
      <vt:lpstr>Quantifiers</vt:lpstr>
      <vt:lpstr>Regex extended</vt:lpstr>
      <vt:lpstr>Shell Scripts</vt:lpstr>
      <vt:lpstr>Scripts</vt:lpstr>
      <vt:lpstr>Shebang line</vt:lpstr>
      <vt:lpstr>Arguments</vt:lpstr>
      <vt:lpstr>Variables</vt:lpstr>
      <vt:lpstr>Conditionals</vt:lpstr>
      <vt:lpstr>Loops</vt:lpstr>
      <vt:lpstr>Functions</vt:lpstr>
      <vt:lpstr>Scripting Best Practices</vt:lpstr>
      <vt:lpstr>Best Practices</vt:lpstr>
      <vt:lpstr>Arguments</vt:lpstr>
      <vt:lpstr>PowerPoint Presentation</vt:lpstr>
      <vt:lpstr>Debugging</vt:lpstr>
      <vt:lpstr>Scripting Templates</vt:lpstr>
      <vt:lpstr>PowerPoint Presentation</vt:lpstr>
    </vt:vector>
  </TitlesOfParts>
  <Company>Agriculture Canada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Bioinformatics and Big Data RSU at STB</dc:title>
  <dc:creator>francois.eudes@agr.gc.ca</dc:creator>
  <cp:lastModifiedBy>Miles Buchwaldt</cp:lastModifiedBy>
  <cp:revision>566</cp:revision>
  <cp:lastPrinted>2019-07-18T19:31:47Z</cp:lastPrinted>
  <dcterms:created xsi:type="dcterms:W3CDTF">2012-12-03T18:05:30Z</dcterms:created>
  <dcterms:modified xsi:type="dcterms:W3CDTF">2019-09-16T20:47:15Z</dcterms:modified>
</cp:coreProperties>
</file>